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84" r:id="rId4"/>
    <p:sldId id="257" r:id="rId5"/>
    <p:sldId id="279" r:id="rId6"/>
    <p:sldId id="266" r:id="rId7"/>
    <p:sldId id="280" r:id="rId8"/>
    <p:sldId id="270" r:id="rId9"/>
    <p:sldId id="281" r:id="rId10"/>
    <p:sldId id="271" r:id="rId11"/>
    <p:sldId id="278" r:id="rId12"/>
    <p:sldId id="267" r:id="rId13"/>
    <p:sldId id="272" r:id="rId14"/>
    <p:sldId id="277" r:id="rId15"/>
    <p:sldId id="268" r:id="rId16"/>
    <p:sldId id="276" r:id="rId17"/>
    <p:sldId id="273" r:id="rId18"/>
    <p:sldId id="282" r:id="rId19"/>
    <p:sldId id="275" r:id="rId20"/>
    <p:sldId id="283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A6277-C7CD-40F1-A5E6-30A0EE93C379}" type="datetimeFigureOut">
              <a:rPr lang="zh-TW" altLang="en-US" smtClean="0"/>
              <a:t>2022/12/16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8D33A-8B81-4BCE-8845-D5EDE8C391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11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7" y="127120"/>
            <a:ext cx="2798387" cy="13264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357" y="4429919"/>
            <a:ext cx="7570788" cy="52225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5" y="5889636"/>
            <a:ext cx="2510288" cy="836763"/>
          </a:xfrm>
          <a:prstGeom prst="rect">
            <a:avLst/>
          </a:prstGeom>
        </p:spPr>
      </p:pic>
      <p:grpSp>
        <p:nvGrpSpPr>
          <p:cNvPr id="8" name="群組 7"/>
          <p:cNvGrpSpPr/>
          <p:nvPr userDrawn="1"/>
        </p:nvGrpSpPr>
        <p:grpSpPr>
          <a:xfrm>
            <a:off x="10118658" y="175335"/>
            <a:ext cx="1927515" cy="947028"/>
            <a:chOff x="2982382" y="4489748"/>
            <a:chExt cx="1927515" cy="947028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410" y="4489748"/>
              <a:ext cx="980487" cy="877118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382" y="4489748"/>
              <a:ext cx="947028" cy="947028"/>
            </a:xfrm>
            <a:prstGeom prst="rect">
              <a:avLst/>
            </a:prstGeom>
          </p:spPr>
        </p:pic>
      </p:grpSp>
      <p:sp>
        <p:nvSpPr>
          <p:cNvPr id="11" name="四角星形 10"/>
          <p:cNvSpPr/>
          <p:nvPr userDrawn="1"/>
        </p:nvSpPr>
        <p:spPr>
          <a:xfrm>
            <a:off x="6404477" y="374404"/>
            <a:ext cx="200952" cy="18002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四角星形 11"/>
          <p:cNvSpPr/>
          <p:nvPr userDrawn="1"/>
        </p:nvSpPr>
        <p:spPr>
          <a:xfrm>
            <a:off x="4877237" y="1290149"/>
            <a:ext cx="156553" cy="288032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四角星形 12"/>
          <p:cNvSpPr/>
          <p:nvPr userDrawn="1"/>
        </p:nvSpPr>
        <p:spPr>
          <a:xfrm>
            <a:off x="2534286" y="149235"/>
            <a:ext cx="216024" cy="288032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四角星形 13"/>
          <p:cNvSpPr/>
          <p:nvPr userDrawn="1"/>
        </p:nvSpPr>
        <p:spPr>
          <a:xfrm>
            <a:off x="340733" y="1361144"/>
            <a:ext cx="216024" cy="288032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四角星形 14"/>
          <p:cNvSpPr/>
          <p:nvPr userDrawn="1"/>
        </p:nvSpPr>
        <p:spPr>
          <a:xfrm>
            <a:off x="8673929" y="5779799"/>
            <a:ext cx="216024" cy="288032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四角星形 15"/>
          <p:cNvSpPr/>
          <p:nvPr userDrawn="1"/>
        </p:nvSpPr>
        <p:spPr>
          <a:xfrm>
            <a:off x="6615433" y="4565802"/>
            <a:ext cx="216024" cy="288032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四角星形 16"/>
          <p:cNvSpPr/>
          <p:nvPr userDrawn="1"/>
        </p:nvSpPr>
        <p:spPr>
          <a:xfrm>
            <a:off x="10647881" y="3208386"/>
            <a:ext cx="216024" cy="288032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 userDrawn="1"/>
        </p:nvCxnSpPr>
        <p:spPr>
          <a:xfrm flipV="1">
            <a:off x="10564301" y="2478640"/>
            <a:ext cx="648072" cy="368573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 userDrawn="1"/>
        </p:nvCxnSpPr>
        <p:spPr>
          <a:xfrm flipV="1">
            <a:off x="9927230" y="3918889"/>
            <a:ext cx="648072" cy="368573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 userDrawn="1"/>
        </p:nvCxnSpPr>
        <p:spPr>
          <a:xfrm flipV="1">
            <a:off x="7787336" y="3550315"/>
            <a:ext cx="648072" cy="368573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 userDrawn="1"/>
        </p:nvCxnSpPr>
        <p:spPr>
          <a:xfrm flipV="1">
            <a:off x="8889953" y="3471488"/>
            <a:ext cx="648072" cy="368573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 userDrawn="1"/>
        </p:nvCxnSpPr>
        <p:spPr>
          <a:xfrm flipV="1">
            <a:off x="11546888" y="4134334"/>
            <a:ext cx="648072" cy="368573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 userDrawn="1"/>
        </p:nvCxnSpPr>
        <p:spPr>
          <a:xfrm flipV="1">
            <a:off x="11355424" y="5342716"/>
            <a:ext cx="648072" cy="368573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5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4236" y="6337394"/>
            <a:ext cx="4230991" cy="38408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7" name="圖片 6" descr="國際教育LOGO_0724.pdf - Adobe Acrobat Reader DC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50" b="73654" l="16206" r="87352">
                        <a14:foregroundMark x1="46377" y1="30962" x2="52833" y2="33750"/>
                        <a14:foregroundMark x1="34783" y1="45769" x2="49012" y2="39808"/>
                        <a14:foregroundMark x1="72332" y1="53846" x2="65481" y2="68173"/>
                        <a14:foregroundMark x1="77997" y1="65577" x2="80896" y2="68365"/>
                        <a14:foregroundMark x1="20553" y1="66154" x2="25560" y2="68077"/>
                        <a14:foregroundMark x1="30962" y1="53365" x2="35968" y2="66731"/>
                        <a14:backgroundMark x1="44401" y1="48654" x2="44401" y2="48654"/>
                        <a14:backgroundMark x1="58103" y1="48654" x2="58103" y2="48654"/>
                        <a14:backgroundMark x1="57839" y1="62308" x2="57839" y2="62308"/>
                        <a14:backgroundMark x1="44401" y1="62500" x2="44401" y2="62500"/>
                      </a14:backgroundRemoval>
                    </a14:imgEffect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0" t="26742" r="12156" b="26742"/>
          <a:stretch/>
        </p:blipFill>
        <p:spPr>
          <a:xfrm>
            <a:off x="11135227" y="5849931"/>
            <a:ext cx="980487" cy="87154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9" name="文字方塊 8"/>
          <p:cNvSpPr txBox="1"/>
          <p:nvPr userDrawn="1"/>
        </p:nvSpPr>
        <p:spPr>
          <a:xfrm>
            <a:off x="-49695" y="7191"/>
            <a:ext cx="2584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400" b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Connecting</a:t>
            </a:r>
            <a:r>
              <a:rPr lang="en-US" altLang="zh-TW" sz="1400" b="0" baseline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zh-TW" sz="1400" b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with the World</a:t>
            </a:r>
            <a:endParaRPr lang="zh-TW" altLang="en-US" sz="1400" b="0" dirty="0">
              <a:solidFill>
                <a:schemeClr val="accent3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19690" y="7191"/>
            <a:ext cx="57231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3">
                    <a:lumMod val="75000"/>
                  </a:schemeClr>
                </a:solidFill>
                <a:effectLst/>
                <a:latin typeface="華康彩帶體 Std W7" panose="040B0700000000000000" pitchFamily="82" charset="-120"/>
                <a:ea typeface="華康彩帶體 Std W7" panose="040B0700000000000000" pitchFamily="82" charset="-120"/>
              </a:defRPr>
            </a:lvl1pPr>
          </a:lstStyle>
          <a:p>
            <a:fld id="{509E59D0-4C56-4ECF-ACC9-E297287AB2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313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4236" y="6337394"/>
            <a:ext cx="4230991" cy="384081"/>
          </a:xfrm>
          <a:prstGeom prst="rect">
            <a:avLst/>
          </a:prstGeom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7" name="圖片 6" descr="國際教育LOGO_0724.pdf - Adobe Acrobat Reader DC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50" b="73654" l="16206" r="87352">
                        <a14:foregroundMark x1="46377" y1="30962" x2="52833" y2="33750"/>
                        <a14:foregroundMark x1="34783" y1="45769" x2="49012" y2="39808"/>
                        <a14:foregroundMark x1="72332" y1="53846" x2="65481" y2="68173"/>
                        <a14:foregroundMark x1="77997" y1="65577" x2="80896" y2="68365"/>
                        <a14:foregroundMark x1="20553" y1="66154" x2="25560" y2="68077"/>
                        <a14:foregroundMark x1="30962" y1="53365" x2="35968" y2="66731"/>
                        <a14:backgroundMark x1="44401" y1="48654" x2="44401" y2="48654"/>
                        <a14:backgroundMark x1="58103" y1="48654" x2="58103" y2="48654"/>
                        <a14:backgroundMark x1="57839" y1="62308" x2="57839" y2="62308"/>
                        <a14:backgroundMark x1="44401" y1="62500" x2="44401" y2="62500"/>
                      </a14:backgroundRemoval>
                    </a14:imgEffect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0" t="26742" r="12156" b="26742"/>
          <a:stretch/>
        </p:blipFill>
        <p:spPr>
          <a:xfrm>
            <a:off x="11135227" y="5849931"/>
            <a:ext cx="980487" cy="87154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9" name="文字方塊 8"/>
          <p:cNvSpPr txBox="1"/>
          <p:nvPr userDrawn="1"/>
        </p:nvSpPr>
        <p:spPr>
          <a:xfrm>
            <a:off x="-49695" y="7191"/>
            <a:ext cx="2584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400" b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Connecting</a:t>
            </a:r>
            <a:r>
              <a:rPr lang="en-US" altLang="zh-TW" sz="1400" b="0" baseline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zh-TW" sz="1400" b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with the World</a:t>
            </a:r>
            <a:endParaRPr lang="zh-TW" altLang="en-US" sz="1400" b="0" dirty="0">
              <a:solidFill>
                <a:schemeClr val="accent3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19690" y="7191"/>
            <a:ext cx="57231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3">
                    <a:lumMod val="75000"/>
                  </a:schemeClr>
                </a:solidFill>
                <a:effectLst/>
                <a:latin typeface="華康彩帶體 Std W7" panose="040B0700000000000000" pitchFamily="82" charset="-120"/>
                <a:ea typeface="華康彩帶體 Std W7" panose="040B0700000000000000" pitchFamily="82" charset="-120"/>
              </a:defRPr>
            </a:lvl1pPr>
          </a:lstStyle>
          <a:p>
            <a:fld id="{509E59D0-4C56-4ECF-ACC9-E297287AB2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515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4236" y="6337394"/>
            <a:ext cx="4230991" cy="38408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7" name="圖片 6" descr="國際教育LOGO_0724.pdf - Adobe Acrobat Reader DC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50" b="73654" l="16206" r="87352">
                        <a14:foregroundMark x1="46377" y1="30962" x2="52833" y2="33750"/>
                        <a14:foregroundMark x1="34783" y1="45769" x2="49012" y2="39808"/>
                        <a14:foregroundMark x1="72332" y1="53846" x2="65481" y2="68173"/>
                        <a14:foregroundMark x1="77997" y1="65577" x2="80896" y2="68365"/>
                        <a14:foregroundMark x1="20553" y1="66154" x2="25560" y2="68077"/>
                        <a14:foregroundMark x1="30962" y1="53365" x2="35968" y2="66731"/>
                        <a14:backgroundMark x1="44401" y1="48654" x2="44401" y2="48654"/>
                        <a14:backgroundMark x1="58103" y1="48654" x2="58103" y2="48654"/>
                        <a14:backgroundMark x1="57839" y1="62308" x2="57839" y2="62308"/>
                        <a14:backgroundMark x1="44401" y1="62500" x2="44401" y2="62500"/>
                      </a14:backgroundRemoval>
                    </a14:imgEffect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0" t="26742" r="12156" b="26742"/>
          <a:stretch/>
        </p:blipFill>
        <p:spPr>
          <a:xfrm>
            <a:off x="11135227" y="5849931"/>
            <a:ext cx="980487" cy="87154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19690" y="7191"/>
            <a:ext cx="57231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3">
                    <a:lumMod val="75000"/>
                  </a:schemeClr>
                </a:solidFill>
                <a:effectLst/>
                <a:latin typeface="華康彩帶體 Std W7" panose="040B0700000000000000" pitchFamily="82" charset="-120"/>
                <a:ea typeface="華康彩帶體 Std W7" panose="040B0700000000000000" pitchFamily="82" charset="-120"/>
              </a:defRPr>
            </a:lvl1pPr>
          </a:lstStyle>
          <a:p>
            <a:fld id="{509E59D0-4C56-4ECF-ACC9-E297287AB2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-49695" y="7191"/>
            <a:ext cx="2584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400" b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Connecting</a:t>
            </a:r>
            <a:r>
              <a:rPr lang="en-US" altLang="zh-TW" sz="1400" b="0" baseline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zh-TW" sz="1400" b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with the World</a:t>
            </a:r>
            <a:endParaRPr lang="zh-TW" altLang="en-US" sz="1400" b="0" dirty="0">
              <a:solidFill>
                <a:schemeClr val="accent3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7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4236" y="6337394"/>
            <a:ext cx="4230991" cy="38408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pic>
        <p:nvPicPr>
          <p:cNvPr id="7" name="圖片 6" descr="國際教育LOGO_0724.pdf - Adobe Acrobat Reader DC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50" b="73654" l="16206" r="87352">
                        <a14:foregroundMark x1="46377" y1="30962" x2="52833" y2="33750"/>
                        <a14:foregroundMark x1="34783" y1="45769" x2="49012" y2="39808"/>
                        <a14:foregroundMark x1="72332" y1="53846" x2="65481" y2="68173"/>
                        <a14:foregroundMark x1="77997" y1="65577" x2="80896" y2="68365"/>
                        <a14:foregroundMark x1="20553" y1="66154" x2="25560" y2="68077"/>
                        <a14:foregroundMark x1="30962" y1="53365" x2="35968" y2="66731"/>
                        <a14:backgroundMark x1="44401" y1="48654" x2="44401" y2="48654"/>
                        <a14:backgroundMark x1="58103" y1="48654" x2="58103" y2="48654"/>
                        <a14:backgroundMark x1="57839" y1="62308" x2="57839" y2="62308"/>
                        <a14:backgroundMark x1="44401" y1="62500" x2="44401" y2="62500"/>
                      </a14:backgroundRemoval>
                    </a14:imgEffect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0" t="26742" r="12156" b="26742"/>
          <a:stretch/>
        </p:blipFill>
        <p:spPr>
          <a:xfrm>
            <a:off x="11135227" y="5849931"/>
            <a:ext cx="980487" cy="87154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09089" y="0"/>
            <a:ext cx="57231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2"/>
                </a:solidFill>
                <a:effectLst/>
                <a:latin typeface="華康彩帶體 Std W7" panose="040B0700000000000000" pitchFamily="82" charset="-120"/>
                <a:ea typeface="華康彩帶體 Std W7" panose="040B0700000000000000" pitchFamily="82" charset="-120"/>
              </a:defRPr>
            </a:lvl1pPr>
          </a:lstStyle>
          <a:p>
            <a:fld id="{509E59D0-4C56-4ECF-ACC9-E297287AB2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01" y="0"/>
            <a:ext cx="2499577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4236" y="6337394"/>
            <a:ext cx="4230991" cy="38408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8" name="圖片 7" descr="國際教育LOGO_0724.pdf - Adobe Acrobat Reader DC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50" b="73654" l="16206" r="87352">
                        <a14:foregroundMark x1="46377" y1="30962" x2="52833" y2="33750"/>
                        <a14:foregroundMark x1="34783" y1="45769" x2="49012" y2="39808"/>
                        <a14:foregroundMark x1="72332" y1="53846" x2="65481" y2="68173"/>
                        <a14:foregroundMark x1="77997" y1="65577" x2="80896" y2="68365"/>
                        <a14:foregroundMark x1="20553" y1="66154" x2="25560" y2="68077"/>
                        <a14:foregroundMark x1="30962" y1="53365" x2="35968" y2="66731"/>
                        <a14:backgroundMark x1="44401" y1="48654" x2="44401" y2="48654"/>
                        <a14:backgroundMark x1="58103" y1="48654" x2="58103" y2="48654"/>
                        <a14:backgroundMark x1="57839" y1="62308" x2="57839" y2="62308"/>
                        <a14:backgroundMark x1="44401" y1="62500" x2="44401" y2="62500"/>
                      </a14:backgroundRemoval>
                    </a14:imgEffect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0" t="26742" r="12156" b="26742"/>
          <a:stretch/>
        </p:blipFill>
        <p:spPr>
          <a:xfrm>
            <a:off x="11135227" y="5849931"/>
            <a:ext cx="980487" cy="87154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0" name="文字方塊 9"/>
          <p:cNvSpPr txBox="1"/>
          <p:nvPr userDrawn="1"/>
        </p:nvSpPr>
        <p:spPr>
          <a:xfrm>
            <a:off x="-49695" y="7191"/>
            <a:ext cx="2584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400" b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Connecting</a:t>
            </a:r>
            <a:r>
              <a:rPr lang="en-US" altLang="zh-TW" sz="1400" b="0" baseline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zh-TW" sz="1400" b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with the World</a:t>
            </a:r>
            <a:endParaRPr lang="zh-TW" altLang="en-US" sz="1400" b="0" dirty="0">
              <a:solidFill>
                <a:schemeClr val="accent3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25470" y="7191"/>
            <a:ext cx="57231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3">
                    <a:lumMod val="75000"/>
                  </a:schemeClr>
                </a:solidFill>
                <a:effectLst/>
                <a:latin typeface="華康彩帶體 Std W7" panose="040B0700000000000000" pitchFamily="82" charset="-120"/>
                <a:ea typeface="華康彩帶體 Std W7" panose="040B0700000000000000" pitchFamily="82" charset="-120"/>
              </a:defRPr>
            </a:lvl1pPr>
          </a:lstStyle>
          <a:p>
            <a:fld id="{509E59D0-4C56-4ECF-ACC9-E297287AB2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14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4236" y="6337394"/>
            <a:ext cx="4230991" cy="38408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0" name="圖片 9" descr="國際教育LOGO_0724.pdf - Adobe Acrobat Reader DC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50" b="73654" l="16206" r="87352">
                        <a14:foregroundMark x1="46377" y1="30962" x2="52833" y2="33750"/>
                        <a14:foregroundMark x1="34783" y1="45769" x2="49012" y2="39808"/>
                        <a14:foregroundMark x1="72332" y1="53846" x2="65481" y2="68173"/>
                        <a14:foregroundMark x1="77997" y1="65577" x2="80896" y2="68365"/>
                        <a14:foregroundMark x1="20553" y1="66154" x2="25560" y2="68077"/>
                        <a14:foregroundMark x1="30962" y1="53365" x2="35968" y2="66731"/>
                        <a14:backgroundMark x1="44401" y1="48654" x2="44401" y2="48654"/>
                        <a14:backgroundMark x1="58103" y1="48654" x2="58103" y2="48654"/>
                        <a14:backgroundMark x1="57839" y1="62308" x2="57839" y2="62308"/>
                        <a14:backgroundMark x1="44401" y1="62500" x2="44401" y2="62500"/>
                      </a14:backgroundRemoval>
                    </a14:imgEffect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0" t="26742" r="12156" b="26742"/>
          <a:stretch/>
        </p:blipFill>
        <p:spPr>
          <a:xfrm>
            <a:off x="11135227" y="5849931"/>
            <a:ext cx="980487" cy="87154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2" name="文字方塊 11"/>
          <p:cNvSpPr txBox="1"/>
          <p:nvPr userDrawn="1"/>
        </p:nvSpPr>
        <p:spPr>
          <a:xfrm>
            <a:off x="-49695" y="7191"/>
            <a:ext cx="2584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400" b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Connecting</a:t>
            </a:r>
            <a:r>
              <a:rPr lang="en-US" altLang="zh-TW" sz="1400" b="0" baseline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zh-TW" sz="1400" b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with the World</a:t>
            </a:r>
            <a:endParaRPr lang="zh-TW" altLang="en-US" sz="1400" b="0" dirty="0">
              <a:solidFill>
                <a:schemeClr val="accent3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19690" y="7191"/>
            <a:ext cx="57231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3">
                    <a:lumMod val="75000"/>
                  </a:schemeClr>
                </a:solidFill>
                <a:effectLst/>
                <a:latin typeface="華康彩帶體 Std W7" panose="040B0700000000000000" pitchFamily="82" charset="-120"/>
                <a:ea typeface="華康彩帶體 Std W7" panose="040B0700000000000000" pitchFamily="82" charset="-120"/>
              </a:defRPr>
            </a:lvl1pPr>
          </a:lstStyle>
          <a:p>
            <a:fld id="{509E59D0-4C56-4ECF-ACC9-E297287AB2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295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4236" y="6337394"/>
            <a:ext cx="4230991" cy="38408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pic>
        <p:nvPicPr>
          <p:cNvPr id="6" name="圖片 5" descr="國際教育LOGO_0724.pdf - Adobe Acrobat Reader DC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50" b="73654" l="16206" r="87352">
                        <a14:foregroundMark x1="46377" y1="30962" x2="52833" y2="33750"/>
                        <a14:foregroundMark x1="34783" y1="45769" x2="49012" y2="39808"/>
                        <a14:foregroundMark x1="72332" y1="53846" x2="65481" y2="68173"/>
                        <a14:foregroundMark x1="77997" y1="65577" x2="80896" y2="68365"/>
                        <a14:foregroundMark x1="20553" y1="66154" x2="25560" y2="68077"/>
                        <a14:foregroundMark x1="30962" y1="53365" x2="35968" y2="66731"/>
                        <a14:backgroundMark x1="44401" y1="48654" x2="44401" y2="48654"/>
                        <a14:backgroundMark x1="58103" y1="48654" x2="58103" y2="48654"/>
                        <a14:backgroundMark x1="57839" y1="62308" x2="57839" y2="62308"/>
                        <a14:backgroundMark x1="44401" y1="62500" x2="44401" y2="62500"/>
                      </a14:backgroundRemoval>
                    </a14:imgEffect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0" t="26742" r="12156" b="26742"/>
          <a:stretch/>
        </p:blipFill>
        <p:spPr>
          <a:xfrm>
            <a:off x="11135227" y="5849931"/>
            <a:ext cx="980487" cy="87154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8" name="文字方塊 7"/>
          <p:cNvSpPr txBox="1"/>
          <p:nvPr userDrawn="1"/>
        </p:nvSpPr>
        <p:spPr>
          <a:xfrm>
            <a:off x="-49695" y="7191"/>
            <a:ext cx="2584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400" b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Connecting</a:t>
            </a:r>
            <a:r>
              <a:rPr lang="en-US" altLang="zh-TW" sz="1400" b="0" baseline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zh-TW" sz="1400" b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with the World</a:t>
            </a:r>
            <a:endParaRPr lang="zh-TW" altLang="en-US" sz="1400" b="0" dirty="0">
              <a:solidFill>
                <a:schemeClr val="accent3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19690" y="7191"/>
            <a:ext cx="57231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3">
                    <a:lumMod val="75000"/>
                  </a:schemeClr>
                </a:solidFill>
                <a:effectLst/>
                <a:latin typeface="華康彩帶體 Std W7" panose="040B0700000000000000" pitchFamily="82" charset="-120"/>
                <a:ea typeface="華康彩帶體 Std W7" panose="040B0700000000000000" pitchFamily="82" charset="-120"/>
              </a:defRPr>
            </a:lvl1pPr>
          </a:lstStyle>
          <a:p>
            <a:fld id="{509E59D0-4C56-4ECF-ACC9-E297287AB2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804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4236" y="6337394"/>
            <a:ext cx="4230991" cy="384081"/>
          </a:xfrm>
          <a:prstGeom prst="rect">
            <a:avLst/>
          </a:prstGeom>
        </p:spPr>
      </p:pic>
      <p:pic>
        <p:nvPicPr>
          <p:cNvPr id="5" name="圖片 4" descr="國際教育LOGO_0724.pdf - Adobe Acrobat Reader DC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50" b="73654" l="16206" r="87352">
                        <a14:foregroundMark x1="46377" y1="30962" x2="52833" y2="33750"/>
                        <a14:foregroundMark x1="34783" y1="45769" x2="49012" y2="39808"/>
                        <a14:foregroundMark x1="72332" y1="53846" x2="65481" y2="68173"/>
                        <a14:foregroundMark x1="77997" y1="65577" x2="80896" y2="68365"/>
                        <a14:foregroundMark x1="20553" y1="66154" x2="25560" y2="68077"/>
                        <a14:foregroundMark x1="30962" y1="53365" x2="35968" y2="66731"/>
                        <a14:backgroundMark x1="44401" y1="48654" x2="44401" y2="48654"/>
                        <a14:backgroundMark x1="58103" y1="48654" x2="58103" y2="48654"/>
                        <a14:backgroundMark x1="57839" y1="62308" x2="57839" y2="62308"/>
                        <a14:backgroundMark x1="44401" y1="62500" x2="44401" y2="62500"/>
                      </a14:backgroundRemoval>
                    </a14:imgEffect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0" t="26742" r="12156" b="26742"/>
          <a:stretch/>
        </p:blipFill>
        <p:spPr>
          <a:xfrm>
            <a:off x="11135227" y="5849931"/>
            <a:ext cx="980487" cy="87154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7" name="文字方塊 6"/>
          <p:cNvSpPr txBox="1"/>
          <p:nvPr userDrawn="1"/>
        </p:nvSpPr>
        <p:spPr>
          <a:xfrm>
            <a:off x="-49695" y="7191"/>
            <a:ext cx="2584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400" b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Connecting</a:t>
            </a:r>
            <a:r>
              <a:rPr lang="en-US" altLang="zh-TW" sz="1400" b="0" baseline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zh-TW" sz="1400" b="0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with the World</a:t>
            </a:r>
            <a:endParaRPr lang="zh-TW" altLang="en-US" sz="1400" b="0" dirty="0">
              <a:solidFill>
                <a:schemeClr val="accent3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25470" y="7191"/>
            <a:ext cx="57231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3">
                    <a:lumMod val="75000"/>
                  </a:schemeClr>
                </a:solidFill>
                <a:effectLst/>
                <a:latin typeface="華康彩帶體 Std W7" panose="040B0700000000000000" pitchFamily="82" charset="-120"/>
                <a:ea typeface="華康彩帶體 Std W7" panose="040B0700000000000000" pitchFamily="82" charset="-120"/>
              </a:defRPr>
            </a:lvl1pPr>
          </a:lstStyle>
          <a:p>
            <a:fld id="{509E59D0-4C56-4ECF-ACC9-E297287AB2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621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4236" y="6337394"/>
            <a:ext cx="4230991" cy="38408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4999383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418" y="457200"/>
            <a:ext cx="4513608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8418" y="2057400"/>
            <a:ext cx="451360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8" name="圖片 7" descr="國際教育LOGO_0724.pdf - Adobe Acrobat Reader DC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50" b="73654" l="16206" r="87352">
                        <a14:foregroundMark x1="46377" y1="30962" x2="52833" y2="33750"/>
                        <a14:foregroundMark x1="34783" y1="45769" x2="49012" y2="39808"/>
                        <a14:foregroundMark x1="72332" y1="53846" x2="65481" y2="68173"/>
                        <a14:foregroundMark x1="77997" y1="65577" x2="80896" y2="68365"/>
                        <a14:foregroundMark x1="20553" y1="66154" x2="25560" y2="68077"/>
                        <a14:foregroundMark x1="30962" y1="53365" x2="35968" y2="66731"/>
                        <a14:backgroundMark x1="44401" y1="48654" x2="44401" y2="48654"/>
                        <a14:backgroundMark x1="58103" y1="48654" x2="58103" y2="48654"/>
                        <a14:backgroundMark x1="57839" y1="62308" x2="57839" y2="62308"/>
                        <a14:backgroundMark x1="44401" y1="62500" x2="44401" y2="62500"/>
                      </a14:backgroundRemoval>
                    </a14:imgEffect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0" t="26742" r="12156" b="26742"/>
          <a:stretch/>
        </p:blipFill>
        <p:spPr>
          <a:xfrm>
            <a:off x="11135227" y="5849931"/>
            <a:ext cx="980487" cy="87154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1" name="文字方塊 10"/>
          <p:cNvSpPr txBox="1"/>
          <p:nvPr userDrawn="1"/>
        </p:nvSpPr>
        <p:spPr>
          <a:xfrm>
            <a:off x="-49695" y="7191"/>
            <a:ext cx="2584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4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Connecting</a:t>
            </a:r>
            <a:r>
              <a:rPr lang="en-US" altLang="zh-TW" sz="1400" b="0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zh-TW" sz="14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with the World</a:t>
            </a:r>
            <a:endParaRPr lang="zh-TW" altLang="en-US" sz="1400" b="0" dirty="0">
              <a:solidFill>
                <a:schemeClr val="accent2">
                  <a:lumMod val="20000"/>
                  <a:lumOff val="8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25470" y="7191"/>
            <a:ext cx="57231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3">
                    <a:lumMod val="75000"/>
                  </a:schemeClr>
                </a:solidFill>
                <a:effectLst/>
                <a:latin typeface="華康彩帶體 Std W7" panose="040B0700000000000000" pitchFamily="82" charset="-120"/>
                <a:ea typeface="華康彩帶體 Std W7" panose="040B0700000000000000" pitchFamily="82" charset="-120"/>
              </a:defRPr>
            </a:lvl1pPr>
          </a:lstStyle>
          <a:p>
            <a:fld id="{509E59D0-4C56-4ECF-ACC9-E297287AB2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328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4236" y="6337394"/>
            <a:ext cx="4230991" cy="38408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4999383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540" y="457200"/>
            <a:ext cx="4533486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540" y="2057400"/>
            <a:ext cx="4533486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8" name="圖片 7" descr="國際教育LOGO_0724.pdf - Adobe Acrobat Reader DC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50" b="73654" l="16206" r="87352">
                        <a14:foregroundMark x1="46377" y1="30962" x2="52833" y2="33750"/>
                        <a14:foregroundMark x1="34783" y1="45769" x2="49012" y2="39808"/>
                        <a14:foregroundMark x1="72332" y1="53846" x2="65481" y2="68173"/>
                        <a14:foregroundMark x1="77997" y1="65577" x2="80896" y2="68365"/>
                        <a14:foregroundMark x1="20553" y1="66154" x2="25560" y2="68077"/>
                        <a14:foregroundMark x1="30962" y1="53365" x2="35968" y2="66731"/>
                        <a14:backgroundMark x1="44401" y1="48654" x2="44401" y2="48654"/>
                        <a14:backgroundMark x1="58103" y1="48654" x2="58103" y2="48654"/>
                        <a14:backgroundMark x1="57839" y1="62308" x2="57839" y2="62308"/>
                        <a14:backgroundMark x1="44401" y1="62500" x2="44401" y2="62500"/>
                      </a14:backgroundRemoval>
                    </a14:imgEffect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0" t="26742" r="12156" b="26742"/>
          <a:stretch/>
        </p:blipFill>
        <p:spPr>
          <a:xfrm>
            <a:off x="11135227" y="5849931"/>
            <a:ext cx="980487" cy="87154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1" name="文字方塊 10"/>
          <p:cNvSpPr txBox="1"/>
          <p:nvPr userDrawn="1"/>
        </p:nvSpPr>
        <p:spPr>
          <a:xfrm>
            <a:off x="-49695" y="7191"/>
            <a:ext cx="2584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4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Connecting</a:t>
            </a:r>
            <a:r>
              <a:rPr lang="en-US" altLang="zh-TW" sz="1400" b="0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zh-TW" sz="14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with the World</a:t>
            </a:r>
            <a:endParaRPr lang="zh-TW" altLang="en-US" sz="1400" b="0" dirty="0">
              <a:solidFill>
                <a:schemeClr val="accent2">
                  <a:lumMod val="20000"/>
                  <a:lumOff val="8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25470" y="7191"/>
            <a:ext cx="57231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3">
                    <a:lumMod val="75000"/>
                  </a:schemeClr>
                </a:solidFill>
                <a:effectLst/>
                <a:latin typeface="華康彩帶體 Std W7" panose="040B0700000000000000" pitchFamily="82" charset="-120"/>
                <a:ea typeface="華康彩帶體 Std W7" panose="040B0700000000000000" pitchFamily="82" charset="-120"/>
              </a:defRPr>
            </a:lvl1pPr>
          </a:lstStyle>
          <a:p>
            <a:fld id="{509E59D0-4C56-4ECF-ACC9-E297287AB2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173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alpha val="50000"/>
                <a:lumMod val="80000"/>
                <a:lumOff val="20000"/>
              </a:schemeClr>
            </a:gs>
            <a:gs pos="0">
              <a:srgbClr val="FFDD9F">
                <a:alpha val="50000"/>
                <a:lumMod val="80000"/>
                <a:lumOff val="20000"/>
              </a:srgbClr>
            </a:gs>
            <a:gs pos="100000">
              <a:schemeClr val="accent2">
                <a:alpha val="50000"/>
                <a:lumMod val="10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102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tw2.edu.tw/rubric/inde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ietw2.edu.tw/Page3/Self-Assessmen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z10908044@email-ncku.edu.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78000" y="1140836"/>
            <a:ext cx="10836000" cy="2387600"/>
          </a:xfrm>
        </p:spPr>
        <p:txBody>
          <a:bodyPr>
            <a:normAutofit/>
          </a:bodyPr>
          <a:lstStyle/>
          <a:p>
            <a:r>
              <a:rPr lang="en-US" altLang="zh-TW" sz="6000" dirty="0"/>
              <a:t>SIEP-BC</a:t>
            </a:r>
            <a:r>
              <a:rPr lang="zh-TW" altLang="en-US" sz="6000" dirty="0"/>
              <a:t>計畫成果報告填寫說明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2400" dirty="0"/>
              <a:t>-</a:t>
            </a:r>
            <a:r>
              <a:rPr lang="zh-TW" altLang="en-US" sz="2400" dirty="0"/>
              <a:t>以報告書格式說明，未來採網路系統填報方式</a:t>
            </a:r>
            <a:r>
              <a:rPr lang="en-US" altLang="zh-TW" sz="2400" dirty="0"/>
              <a:t>-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36091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293021A6-0715-4B9D-88DE-1BBD79342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5983" r="6971" b="56585"/>
          <a:stretch/>
        </p:blipFill>
        <p:spPr>
          <a:xfrm>
            <a:off x="315209" y="721596"/>
            <a:ext cx="9121022" cy="5590304"/>
          </a:xfrm>
          <a:ln w="28575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749EB-7372-4A10-800A-D4134E1D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7" name="文字方塊 5">
            <a:extLst>
              <a:ext uri="{FF2B5EF4-FFF2-40B4-BE49-F238E27FC236}">
                <a16:creationId xmlns:a16="http://schemas.microsoft.com/office/drawing/2014/main" id="{5F433DF0-64E0-48D3-AB49-0122835036B2}"/>
              </a:ext>
            </a:extLst>
          </p:cNvPr>
          <p:cNvSpPr txBox="1"/>
          <p:nvPr/>
        </p:nvSpPr>
        <p:spPr>
          <a:xfrm>
            <a:off x="732544" y="3128954"/>
            <a:ext cx="4858129" cy="25538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系統自動帶出計畫書預期成效內容供參考。</a:t>
            </a:r>
            <a:endParaRPr lang="en-US" altLang="zh-TW" sz="3600" dirty="0"/>
          </a:p>
          <a:p>
            <a:pPr algn="ctr"/>
            <a:r>
              <a:rPr lang="zh-TW" altLang="en-US" sz="3600" dirty="0">
                <a:solidFill>
                  <a:srgbClr val="FF0000"/>
                </a:solidFill>
              </a:rPr>
              <a:t>填寫者依實際執行情形逐項填寫。</a:t>
            </a:r>
          </a:p>
        </p:txBody>
      </p:sp>
      <p:sp>
        <p:nvSpPr>
          <p:cNvPr id="2" name="箭號: ＞形 1">
            <a:extLst>
              <a:ext uri="{FF2B5EF4-FFF2-40B4-BE49-F238E27FC236}">
                <a16:creationId xmlns:a16="http://schemas.microsoft.com/office/drawing/2014/main" id="{E580EA00-6498-BE92-3966-539B14B98BB1}"/>
              </a:ext>
            </a:extLst>
          </p:cNvPr>
          <p:cNvSpPr/>
          <p:nvPr/>
        </p:nvSpPr>
        <p:spPr>
          <a:xfrm>
            <a:off x="11286432" y="427121"/>
            <a:ext cx="1112921" cy="3651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紙本</a:t>
            </a:r>
          </a:p>
        </p:txBody>
      </p:sp>
    </p:spTree>
    <p:extLst>
      <p:ext uri="{BB962C8B-B14F-4D97-AF65-F5344CB8AC3E}">
        <p14:creationId xmlns:p14="http://schemas.microsoft.com/office/powerpoint/2010/main" val="2281534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D5D542-6045-DD82-340D-C768E6C1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066FA73-055A-DC3A-FEE0-D86A89A48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6" y="580768"/>
            <a:ext cx="5966164" cy="535231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CFFC203-18A6-AF74-3B25-FCCCD4851439}"/>
              </a:ext>
            </a:extLst>
          </p:cNvPr>
          <p:cNvSpPr txBox="1"/>
          <p:nvPr/>
        </p:nvSpPr>
        <p:spPr>
          <a:xfrm>
            <a:off x="6365355" y="2231532"/>
            <a:ext cx="5004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系統自動載入原申請計畫書填寫之預期成效。</a:t>
            </a:r>
            <a:endParaRPr lang="en-US" altLang="zh-TW" sz="2800" dirty="0"/>
          </a:p>
          <a:p>
            <a:r>
              <a:rPr lang="zh-TW" altLang="en-US" sz="2800" dirty="0"/>
              <a:t>填報者參考原申請書資料，下方依據實際執行情形，採</a:t>
            </a:r>
            <a:r>
              <a:rPr lang="zh-TW" altLang="en-US" sz="2800" b="1" dirty="0"/>
              <a:t>「逐項填寫」</a:t>
            </a:r>
            <a:r>
              <a:rPr lang="zh-TW" altLang="en-US" sz="2800" dirty="0"/>
              <a:t>。</a:t>
            </a:r>
          </a:p>
        </p:txBody>
      </p:sp>
      <p:sp>
        <p:nvSpPr>
          <p:cNvPr id="8" name="箭號: ＞形 7">
            <a:extLst>
              <a:ext uri="{FF2B5EF4-FFF2-40B4-BE49-F238E27FC236}">
                <a16:creationId xmlns:a16="http://schemas.microsoft.com/office/drawing/2014/main" id="{5A71E504-2153-63B8-6B63-03C7309479A9}"/>
              </a:ext>
            </a:extLst>
          </p:cNvPr>
          <p:cNvSpPr/>
          <p:nvPr/>
        </p:nvSpPr>
        <p:spPr>
          <a:xfrm>
            <a:off x="11286432" y="427121"/>
            <a:ext cx="1112921" cy="36512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系統</a:t>
            </a:r>
          </a:p>
        </p:txBody>
      </p:sp>
    </p:spTree>
    <p:extLst>
      <p:ext uri="{BB962C8B-B14F-4D97-AF65-F5344CB8AC3E}">
        <p14:creationId xmlns:p14="http://schemas.microsoft.com/office/powerpoint/2010/main" val="5568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6D997A7-1169-4598-858B-D406F490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3D9206CD-C8DA-46B0-B2B2-525FC6330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t="7281" r="6263" b="58072"/>
          <a:stretch/>
        </p:blipFill>
        <p:spPr>
          <a:xfrm>
            <a:off x="509047" y="707010"/>
            <a:ext cx="9550254" cy="5399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字方塊 5">
            <a:extLst>
              <a:ext uri="{FF2B5EF4-FFF2-40B4-BE49-F238E27FC236}">
                <a16:creationId xmlns:a16="http://schemas.microsoft.com/office/drawing/2014/main" id="{5CA70EF3-7921-4C10-A08B-FD1A2957D3E0}"/>
              </a:ext>
            </a:extLst>
          </p:cNvPr>
          <p:cNvSpPr txBox="1"/>
          <p:nvPr/>
        </p:nvSpPr>
        <p:spPr>
          <a:xfrm>
            <a:off x="1106183" y="4093629"/>
            <a:ext cx="3662335" cy="15323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系統自動帶入計畫書資訊，</a:t>
            </a:r>
            <a:r>
              <a:rPr lang="zh-TW" altLang="en-US" sz="2800" dirty="0">
                <a:solidFill>
                  <a:srgbClr val="FF0000"/>
                </a:solidFill>
              </a:rPr>
              <a:t>填報者依實際執行情形調整內容</a:t>
            </a:r>
            <a:r>
              <a:rPr lang="zh-TW" altLang="en-US" sz="2800" dirty="0"/>
              <a:t>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19A2369-8A16-4D8A-96F7-6AE74BD446D4}"/>
              </a:ext>
            </a:extLst>
          </p:cNvPr>
          <p:cNvSpPr txBox="1"/>
          <p:nvPr/>
        </p:nvSpPr>
        <p:spPr>
          <a:xfrm>
            <a:off x="5929705" y="4331992"/>
            <a:ext cx="3662336" cy="10556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可依據實際授課情形，更新教案與教材。</a:t>
            </a:r>
          </a:p>
        </p:txBody>
      </p:sp>
      <p:sp>
        <p:nvSpPr>
          <p:cNvPr id="2" name="箭號: ＞形 1">
            <a:extLst>
              <a:ext uri="{FF2B5EF4-FFF2-40B4-BE49-F238E27FC236}">
                <a16:creationId xmlns:a16="http://schemas.microsoft.com/office/drawing/2014/main" id="{A6783C1F-B95C-856E-E2CF-3870282D9C4C}"/>
              </a:ext>
            </a:extLst>
          </p:cNvPr>
          <p:cNvSpPr/>
          <p:nvPr/>
        </p:nvSpPr>
        <p:spPr>
          <a:xfrm>
            <a:off x="11286432" y="427121"/>
            <a:ext cx="1112921" cy="3651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紙本</a:t>
            </a:r>
          </a:p>
        </p:txBody>
      </p:sp>
    </p:spTree>
    <p:extLst>
      <p:ext uri="{BB962C8B-B14F-4D97-AF65-F5344CB8AC3E}">
        <p14:creationId xmlns:p14="http://schemas.microsoft.com/office/powerpoint/2010/main" val="102118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6D997A7-1169-4598-858B-D406F490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3D9206CD-C8DA-46B0-B2B2-525FC6330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41993" r="6354" b="23360"/>
          <a:stretch/>
        </p:blipFill>
        <p:spPr>
          <a:xfrm>
            <a:off x="271700" y="618552"/>
            <a:ext cx="9942691" cy="5620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字方塊 5">
            <a:extLst>
              <a:ext uri="{FF2B5EF4-FFF2-40B4-BE49-F238E27FC236}">
                <a16:creationId xmlns:a16="http://schemas.microsoft.com/office/drawing/2014/main" id="{5CA70EF3-7921-4C10-A08B-FD1A2957D3E0}"/>
              </a:ext>
            </a:extLst>
          </p:cNvPr>
          <p:cNvSpPr txBox="1"/>
          <p:nvPr/>
        </p:nvSpPr>
        <p:spPr>
          <a:xfrm>
            <a:off x="1824385" y="2573950"/>
            <a:ext cx="7195346" cy="578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簡要說明各單元教學過程，提供說明與圖片。</a:t>
            </a:r>
          </a:p>
        </p:txBody>
      </p:sp>
      <p:sp>
        <p:nvSpPr>
          <p:cNvPr id="2" name="箭號: ＞形 1">
            <a:extLst>
              <a:ext uri="{FF2B5EF4-FFF2-40B4-BE49-F238E27FC236}">
                <a16:creationId xmlns:a16="http://schemas.microsoft.com/office/drawing/2014/main" id="{7194ADFB-8C58-69C0-7E10-C332FE7C6730}"/>
              </a:ext>
            </a:extLst>
          </p:cNvPr>
          <p:cNvSpPr/>
          <p:nvPr/>
        </p:nvSpPr>
        <p:spPr>
          <a:xfrm>
            <a:off x="11286432" y="427121"/>
            <a:ext cx="1112921" cy="3651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紙本</a:t>
            </a:r>
          </a:p>
        </p:txBody>
      </p:sp>
    </p:spTree>
    <p:extLst>
      <p:ext uri="{BB962C8B-B14F-4D97-AF65-F5344CB8AC3E}">
        <p14:creationId xmlns:p14="http://schemas.microsoft.com/office/powerpoint/2010/main" val="396277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8A39D7-B2FB-EC82-8A03-83B26C24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3466AA7-F258-62D4-940B-3897087FC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43" y="562231"/>
            <a:ext cx="5162909" cy="556054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FE259FF-2049-1D1A-353F-072EAA62795B}"/>
              </a:ext>
            </a:extLst>
          </p:cNvPr>
          <p:cNvSpPr txBox="1"/>
          <p:nvPr/>
        </p:nvSpPr>
        <p:spPr>
          <a:xfrm>
            <a:off x="6307148" y="1034447"/>
            <a:ext cx="5004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系統自動載入原申請計畫書填寫之預期成效。</a:t>
            </a:r>
            <a:endParaRPr lang="en-US" altLang="zh-TW" sz="2800" dirty="0"/>
          </a:p>
          <a:p>
            <a:r>
              <a:rPr lang="zh-TW" altLang="en-US" sz="2800" dirty="0"/>
              <a:t>填報者參考原申請書資料，下方依據實際執行情形</a:t>
            </a:r>
            <a:r>
              <a:rPr lang="zh-TW" altLang="en-US" sz="2800" b="1" dirty="0">
                <a:highlight>
                  <a:srgbClr val="C0C0C0"/>
                </a:highlight>
              </a:rPr>
              <a:t>逐項填寫、上傳</a:t>
            </a:r>
            <a:r>
              <a:rPr lang="zh-TW" altLang="en-US" sz="2800" dirty="0"/>
              <a:t>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CBFE827-9AC1-23DE-B049-E678C7146C71}"/>
              </a:ext>
            </a:extLst>
          </p:cNvPr>
          <p:cNvSpPr txBox="1"/>
          <p:nvPr/>
        </p:nvSpPr>
        <p:spPr>
          <a:xfrm>
            <a:off x="6307148" y="3670173"/>
            <a:ext cx="5004487" cy="181588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「展開」</a:t>
            </a:r>
            <a:r>
              <a:rPr lang="zh-TW" altLang="en-US" sz="2800" dirty="0"/>
              <a:t>點擊後提供課程執行成果紀錄，如學生評量結果分析圖表、作品呈現樣貌等，對應上傳圖、文等資訊。</a:t>
            </a:r>
            <a:endParaRPr lang="en-US" altLang="zh-TW" sz="2800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BF754228-3ED6-FC2D-33C4-E561640EE19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418438" y="2403389"/>
            <a:ext cx="888710" cy="2174725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箭號: ＞形 12">
            <a:extLst>
              <a:ext uri="{FF2B5EF4-FFF2-40B4-BE49-F238E27FC236}">
                <a16:creationId xmlns:a16="http://schemas.microsoft.com/office/drawing/2014/main" id="{918D33BD-3AEB-47A3-1CAC-EF8B70F76856}"/>
              </a:ext>
            </a:extLst>
          </p:cNvPr>
          <p:cNvSpPr/>
          <p:nvPr/>
        </p:nvSpPr>
        <p:spPr>
          <a:xfrm>
            <a:off x="11286432" y="427121"/>
            <a:ext cx="1112921" cy="36512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系統</a:t>
            </a:r>
          </a:p>
        </p:txBody>
      </p:sp>
    </p:spTree>
    <p:extLst>
      <p:ext uri="{BB962C8B-B14F-4D97-AF65-F5344CB8AC3E}">
        <p14:creationId xmlns:p14="http://schemas.microsoft.com/office/powerpoint/2010/main" val="175505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763254-C0D7-469D-8487-B31B45A2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1426A55-CBF4-427C-9229-C38E46ACE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" b="56726"/>
          <a:stretch/>
        </p:blipFill>
        <p:spPr>
          <a:xfrm>
            <a:off x="322057" y="850770"/>
            <a:ext cx="9902853" cy="5461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8E704E3-9DAA-4FC3-8142-B0A3EF6A654D}"/>
              </a:ext>
            </a:extLst>
          </p:cNvPr>
          <p:cNvSpPr txBox="1"/>
          <p:nvPr/>
        </p:nvSpPr>
        <p:spPr>
          <a:xfrm>
            <a:off x="1015996" y="4130799"/>
            <a:ext cx="5734703" cy="13280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</a:rPr>
              <a:t>系統自動帶入</a:t>
            </a:r>
            <a:r>
              <a:rPr lang="zh-TW" altLang="en-US" sz="3600" dirty="0"/>
              <a:t>，可依實際執行情形調整內容。</a:t>
            </a:r>
            <a:endParaRPr lang="en-US" altLang="zh-TW" sz="3600" dirty="0"/>
          </a:p>
        </p:txBody>
      </p:sp>
      <p:sp>
        <p:nvSpPr>
          <p:cNvPr id="7" name="文字方塊 5">
            <a:extLst>
              <a:ext uri="{FF2B5EF4-FFF2-40B4-BE49-F238E27FC236}">
                <a16:creationId xmlns:a16="http://schemas.microsoft.com/office/drawing/2014/main" id="{7B727692-7647-43E1-9F25-4557734FFADD}"/>
              </a:ext>
            </a:extLst>
          </p:cNvPr>
          <p:cNvSpPr txBox="1"/>
          <p:nvPr/>
        </p:nvSpPr>
        <p:spPr>
          <a:xfrm>
            <a:off x="7128451" y="3845996"/>
            <a:ext cx="4578275" cy="200906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上傳檔案說明評量方式與評量規準。</a:t>
            </a:r>
            <a:endParaRPr lang="en-US" altLang="zh-TW" sz="2800" dirty="0"/>
          </a:p>
          <a:p>
            <a:pPr algn="ctr"/>
            <a:r>
              <a:rPr lang="zh-TW" altLang="en-US" sz="2800" dirty="0">
                <a:solidFill>
                  <a:srgbClr val="FF0000"/>
                </a:solidFill>
              </a:rPr>
              <a:t>說明評量對應國際教育議題實質內涵的情形。</a:t>
            </a:r>
            <a:endParaRPr lang="en-US" altLang="zh-TW" sz="2800" dirty="0">
              <a:solidFill>
                <a:srgbClr val="FF0000"/>
              </a:solidFill>
            </a:endParaRPr>
          </a:p>
        </p:txBody>
      </p:sp>
      <p:sp>
        <p:nvSpPr>
          <p:cNvPr id="2" name="箭號: ＞形 1">
            <a:extLst>
              <a:ext uri="{FF2B5EF4-FFF2-40B4-BE49-F238E27FC236}">
                <a16:creationId xmlns:a16="http://schemas.microsoft.com/office/drawing/2014/main" id="{9222C236-5A6B-88D0-5666-85428B3CF61A}"/>
              </a:ext>
            </a:extLst>
          </p:cNvPr>
          <p:cNvSpPr/>
          <p:nvPr/>
        </p:nvSpPr>
        <p:spPr>
          <a:xfrm>
            <a:off x="11286432" y="427121"/>
            <a:ext cx="1112921" cy="3651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紙本</a:t>
            </a:r>
          </a:p>
        </p:txBody>
      </p:sp>
    </p:spTree>
    <p:extLst>
      <p:ext uri="{BB962C8B-B14F-4D97-AF65-F5344CB8AC3E}">
        <p14:creationId xmlns:p14="http://schemas.microsoft.com/office/powerpoint/2010/main" val="4274996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397940-1962-CF06-AD27-2A91F305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7D8ECD9-61EF-D696-31B9-72E72E1F1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" b="462"/>
          <a:stretch/>
        </p:blipFill>
        <p:spPr>
          <a:xfrm>
            <a:off x="147256" y="1293385"/>
            <a:ext cx="6951884" cy="393099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ADD6F38-E915-D61C-691F-3A530DFFE521}"/>
              </a:ext>
            </a:extLst>
          </p:cNvPr>
          <p:cNvSpPr txBox="1"/>
          <p:nvPr/>
        </p:nvSpPr>
        <p:spPr>
          <a:xfrm>
            <a:off x="7188480" y="469557"/>
            <a:ext cx="4302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依據實際課程執行情形填寫，</a:t>
            </a:r>
            <a:endParaRPr lang="en-US" altLang="zh-TW" dirty="0"/>
          </a:p>
          <a:p>
            <a:r>
              <a:rPr lang="zh-TW" altLang="en-US" dirty="0"/>
              <a:t>擷取各單元</a:t>
            </a:r>
            <a:r>
              <a:rPr lang="en-US" altLang="zh-TW" dirty="0"/>
              <a:t>【</a:t>
            </a:r>
            <a:r>
              <a:rPr lang="zh-TW" altLang="en-US" dirty="0"/>
              <a:t>名稱</a:t>
            </a:r>
            <a:r>
              <a:rPr lang="en-US" altLang="zh-TW" dirty="0"/>
              <a:t>】</a:t>
            </a:r>
            <a:r>
              <a:rPr lang="zh-TW" altLang="en-US" dirty="0"/>
              <a:t>、</a:t>
            </a:r>
            <a:r>
              <a:rPr lang="en-US" altLang="zh-TW" dirty="0"/>
              <a:t>【</a:t>
            </a:r>
            <a:r>
              <a:rPr lang="zh-TW" altLang="en-US" dirty="0"/>
              <a:t>學習目標</a:t>
            </a:r>
            <a:r>
              <a:rPr lang="en-US" altLang="zh-TW" dirty="0"/>
              <a:t>】</a:t>
            </a:r>
            <a:r>
              <a:rPr lang="zh-TW" altLang="en-US" dirty="0"/>
              <a:t>、</a:t>
            </a:r>
            <a:r>
              <a:rPr lang="en-US" altLang="zh-TW" dirty="0"/>
              <a:t>【</a:t>
            </a:r>
            <a:r>
              <a:rPr lang="zh-TW" altLang="en-US" dirty="0"/>
              <a:t>國際教育議題實質內涵</a:t>
            </a:r>
            <a:r>
              <a:rPr lang="en-US" altLang="zh-TW" dirty="0"/>
              <a:t>】</a:t>
            </a:r>
            <a:r>
              <a:rPr lang="zh-TW" altLang="en-US" dirty="0"/>
              <a:t>、</a:t>
            </a:r>
            <a:r>
              <a:rPr lang="en-US" altLang="zh-TW" dirty="0"/>
              <a:t>【</a:t>
            </a:r>
            <a:r>
              <a:rPr lang="zh-TW" altLang="en-US" dirty="0"/>
              <a:t>評量方式</a:t>
            </a:r>
            <a:r>
              <a:rPr lang="en-US" altLang="zh-TW" dirty="0"/>
              <a:t>】</a:t>
            </a:r>
            <a:r>
              <a:rPr lang="zh-TW" altLang="en-US" dirty="0"/>
              <a:t>說明。</a:t>
            </a:r>
            <a:endParaRPr lang="en-US" altLang="zh-TW" dirty="0"/>
          </a:p>
          <a:p>
            <a:r>
              <a:rPr lang="zh-TW" altLang="en-US" dirty="0"/>
              <a:t>為說明該課程於學生國際教育核心素養養成評量方式，評量方式建議上傳</a:t>
            </a:r>
            <a:r>
              <a:rPr lang="en-US" altLang="zh-TW" dirty="0"/>
              <a:t>【</a:t>
            </a:r>
            <a:r>
              <a:rPr lang="zh-TW" altLang="en-US" dirty="0"/>
              <a:t>評量規準</a:t>
            </a:r>
            <a:r>
              <a:rPr lang="en-US" altLang="zh-TW" dirty="0"/>
              <a:t>】</a:t>
            </a:r>
            <a:r>
              <a:rPr lang="zh-TW" altLang="en-US" dirty="0"/>
              <a:t>。如下範例選用國</a:t>
            </a:r>
            <a:r>
              <a:rPr lang="en-US" altLang="zh-TW" dirty="0"/>
              <a:t>E3</a:t>
            </a:r>
            <a:r>
              <a:rPr lang="zh-TW" altLang="en-US" dirty="0"/>
              <a:t>，呈現對應之評量向度。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B131906-C354-44B5-EF65-0E3E8F57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480" y="2777881"/>
            <a:ext cx="4496717" cy="264133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645DBFBE-E839-15A7-3402-849BB325B8F4}"/>
              </a:ext>
            </a:extLst>
          </p:cNvPr>
          <p:cNvSpPr txBox="1"/>
          <p:nvPr/>
        </p:nvSpPr>
        <p:spPr>
          <a:xfrm>
            <a:off x="6980238" y="5478899"/>
            <a:ext cx="521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評量規準設計，可結合</a:t>
            </a:r>
            <a:r>
              <a:rPr lang="en-US" altLang="zh-TW" dirty="0"/>
              <a:t>IETW</a:t>
            </a:r>
            <a:r>
              <a:rPr lang="zh-TW" altLang="en-US" dirty="0"/>
              <a:t>的評量規準檢索平臺：</a:t>
            </a:r>
            <a:endParaRPr lang="en-US" altLang="zh-TW" dirty="0"/>
          </a:p>
          <a:p>
            <a:r>
              <a:rPr lang="zh-TW" altLang="en-US" dirty="0">
                <a:hlinkClick r:id="rId4"/>
              </a:rPr>
              <a:t>網站連結</a:t>
            </a:r>
            <a:endParaRPr lang="zh-TW" altLang="en-US" dirty="0"/>
          </a:p>
        </p:txBody>
      </p:sp>
      <p:sp>
        <p:nvSpPr>
          <p:cNvPr id="13" name="箭號: ＞形 12">
            <a:extLst>
              <a:ext uri="{FF2B5EF4-FFF2-40B4-BE49-F238E27FC236}">
                <a16:creationId xmlns:a16="http://schemas.microsoft.com/office/drawing/2014/main" id="{882D91B2-0D48-0DC6-DB6D-17A59B4D135E}"/>
              </a:ext>
            </a:extLst>
          </p:cNvPr>
          <p:cNvSpPr/>
          <p:nvPr/>
        </p:nvSpPr>
        <p:spPr>
          <a:xfrm>
            <a:off x="11286432" y="427121"/>
            <a:ext cx="1112921" cy="36512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系統</a:t>
            </a:r>
          </a:p>
        </p:txBody>
      </p:sp>
    </p:spTree>
    <p:extLst>
      <p:ext uri="{BB962C8B-B14F-4D97-AF65-F5344CB8AC3E}">
        <p14:creationId xmlns:p14="http://schemas.microsoft.com/office/powerpoint/2010/main" val="2708319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4">
            <a:extLst>
              <a:ext uri="{FF2B5EF4-FFF2-40B4-BE49-F238E27FC236}">
                <a16:creationId xmlns:a16="http://schemas.microsoft.com/office/drawing/2014/main" id="{15EE5497-842F-4EF9-8CEB-49A799E58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40689" r="9923" b="25999"/>
          <a:stretch/>
        </p:blipFill>
        <p:spPr>
          <a:xfrm>
            <a:off x="322057" y="850770"/>
            <a:ext cx="9902853" cy="5461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763254-C0D7-469D-8487-B31B45A2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8E704E3-9DAA-4FC3-8142-B0A3EF6A654D}"/>
              </a:ext>
            </a:extLst>
          </p:cNvPr>
          <p:cNvSpPr txBox="1"/>
          <p:nvPr/>
        </p:nvSpPr>
        <p:spPr>
          <a:xfrm>
            <a:off x="1393061" y="2288262"/>
            <a:ext cx="7515746" cy="28263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/>
              <a:t>可以依照：</a:t>
            </a:r>
            <a:endParaRPr lang="en-US" altLang="zh-TW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/>
              <a:t>以量化方式說明評量規準、全球公民素養自評量表評估學生學習成效。</a:t>
            </a:r>
            <a:endParaRPr lang="en-US" altLang="zh-TW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/>
              <a:t>以質性方式分析學生（或教師）回饋與反思，。</a:t>
            </a:r>
            <a:endParaRPr lang="en-US" altLang="zh-TW" sz="3200" dirty="0"/>
          </a:p>
        </p:txBody>
      </p:sp>
      <p:sp>
        <p:nvSpPr>
          <p:cNvPr id="2" name="箭號: ＞形 1">
            <a:extLst>
              <a:ext uri="{FF2B5EF4-FFF2-40B4-BE49-F238E27FC236}">
                <a16:creationId xmlns:a16="http://schemas.microsoft.com/office/drawing/2014/main" id="{0CD5D5D5-9E4C-61E5-F4F7-DDE9AB3D59BF}"/>
              </a:ext>
            </a:extLst>
          </p:cNvPr>
          <p:cNvSpPr/>
          <p:nvPr/>
        </p:nvSpPr>
        <p:spPr>
          <a:xfrm>
            <a:off x="11286432" y="427121"/>
            <a:ext cx="1112921" cy="3651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紙本</a:t>
            </a:r>
          </a:p>
        </p:txBody>
      </p:sp>
    </p:spTree>
    <p:extLst>
      <p:ext uri="{BB962C8B-B14F-4D97-AF65-F5344CB8AC3E}">
        <p14:creationId xmlns:p14="http://schemas.microsoft.com/office/powerpoint/2010/main" val="42579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F88CEA-BE42-9C10-6968-D1F4C6CA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結合全球公民素養自評量表的成效分析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F62D62-FD06-AE6E-80CE-9392DE3E0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課程執行可結合中小學國際教育</a:t>
            </a:r>
            <a:r>
              <a:rPr lang="en-US" altLang="zh-TW" dirty="0"/>
              <a:t>2.0</a:t>
            </a:r>
            <a:r>
              <a:rPr lang="zh-TW" altLang="en-US" dirty="0"/>
              <a:t>的</a:t>
            </a:r>
            <a:r>
              <a:rPr lang="zh-TW" altLang="en-US" b="1" dirty="0"/>
              <a:t>「國際教育全球公民素養自評量表」</a:t>
            </a:r>
            <a:r>
              <a:rPr lang="zh-TW" altLang="en-US" dirty="0"/>
              <a:t>。</a:t>
            </a:r>
            <a:r>
              <a:rPr lang="zh-TW" altLang="en-US" dirty="0">
                <a:hlinkClick r:id="rId2"/>
              </a:rPr>
              <a:t>參考位置</a:t>
            </a:r>
            <a:endParaRPr lang="en-US" altLang="zh-TW" dirty="0"/>
          </a:p>
          <a:p>
            <a:r>
              <a:rPr lang="zh-TW" altLang="en-US" dirty="0"/>
              <a:t>透過行為量表在課程前、後施測，比較學生於課程前、後變化。</a:t>
            </a:r>
            <a:endParaRPr lang="en-US" altLang="zh-TW" dirty="0"/>
          </a:p>
          <a:p>
            <a:r>
              <a:rPr lang="zh-TW" altLang="en-US" dirty="0"/>
              <a:t>依據課程選用的國際教育議題實質內涵，對應學生所培養的四大面向素養，分析課程成效。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C79DFF-8FEB-0085-35E7-C13459BE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22147DC-9E10-9EE8-A26E-CC4A9B7D8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827" y="3818238"/>
            <a:ext cx="3648562" cy="27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59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1323744-6E0F-2EEF-3ED5-9F73E9AC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707008C-5B3D-4DAE-1715-A402C9C5D5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5"/>
          <a:stretch/>
        </p:blipFill>
        <p:spPr>
          <a:xfrm>
            <a:off x="101599" y="971549"/>
            <a:ext cx="9127335" cy="519027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41A7556-169A-BB13-7A1A-702EAF3A29A9}"/>
              </a:ext>
            </a:extLst>
          </p:cNvPr>
          <p:cNvSpPr txBox="1"/>
          <p:nvPr/>
        </p:nvSpPr>
        <p:spPr>
          <a:xfrm>
            <a:off x="9378951" y="2520950"/>
            <a:ext cx="238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資料呈現以</a:t>
            </a:r>
            <a:r>
              <a:rPr lang="zh-TW" altLang="en-US" sz="2400" dirty="0">
                <a:highlight>
                  <a:srgbClr val="C0C0C0"/>
                </a:highlight>
              </a:rPr>
              <a:t>文字</a:t>
            </a:r>
            <a:r>
              <a:rPr lang="zh-TW" altLang="en-US" sz="2400" dirty="0"/>
              <a:t>及</a:t>
            </a:r>
            <a:r>
              <a:rPr lang="zh-TW" altLang="en-US" sz="2400" dirty="0">
                <a:highlight>
                  <a:srgbClr val="C0C0C0"/>
                </a:highlight>
              </a:rPr>
              <a:t>圖片</a:t>
            </a:r>
            <a:r>
              <a:rPr lang="zh-TW" altLang="en-US" sz="2400" dirty="0"/>
              <a:t>方式，逐項填寫與上傳。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zh-TW" altLang="en-US" sz="2400" dirty="0"/>
              <a:t>多項資料可以新增欄位。</a:t>
            </a:r>
          </a:p>
        </p:txBody>
      </p:sp>
      <p:sp>
        <p:nvSpPr>
          <p:cNvPr id="8" name="箭號: ＞形 7">
            <a:extLst>
              <a:ext uri="{FF2B5EF4-FFF2-40B4-BE49-F238E27FC236}">
                <a16:creationId xmlns:a16="http://schemas.microsoft.com/office/drawing/2014/main" id="{7A6380B5-4CA7-F855-5E29-88B2F6C23A9A}"/>
              </a:ext>
            </a:extLst>
          </p:cNvPr>
          <p:cNvSpPr/>
          <p:nvPr/>
        </p:nvSpPr>
        <p:spPr>
          <a:xfrm>
            <a:off x="11286432" y="427121"/>
            <a:ext cx="1112921" cy="36512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系統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842ED77A-04BA-167D-4B6D-D1C18E17B857}"/>
              </a:ext>
            </a:extLst>
          </p:cNvPr>
          <p:cNvCxnSpPr/>
          <p:nvPr/>
        </p:nvCxnSpPr>
        <p:spPr>
          <a:xfrm flipV="1">
            <a:off x="4890837" y="4481763"/>
            <a:ext cx="4488114" cy="154004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39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82C30D-5953-22EB-9906-9CE15A17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計畫學校結案流程說明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859590D-8CCC-354B-1F05-DE0070C7A6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84407"/>
              </p:ext>
            </p:extLst>
          </p:nvPr>
        </p:nvGraphicFramePr>
        <p:xfrm>
          <a:off x="838200" y="1690688"/>
          <a:ext cx="10515600" cy="119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4842">
                  <a:extLst>
                    <a:ext uri="{9D8B030D-6E8A-4147-A177-3AD203B41FA5}">
                      <a16:colId xmlns:a16="http://schemas.microsoft.com/office/drawing/2014/main" val="2183624922"/>
                    </a:ext>
                  </a:extLst>
                </a:gridCol>
                <a:gridCol w="8670758">
                  <a:extLst>
                    <a:ext uri="{9D8B030D-6E8A-4147-A177-3AD203B41FA5}">
                      <a16:colId xmlns:a16="http://schemas.microsoft.com/office/drawing/2014/main" val="1292977688"/>
                    </a:ext>
                  </a:extLst>
                </a:gridCol>
              </a:tblGrid>
              <a:tr h="36766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線上填報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44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填寫時間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計畫結束</a:t>
                      </a: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個月內（如有變動，請依國教署公告為主）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40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填寫窗口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教育部中小學國際教育</a:t>
                      </a:r>
                      <a:r>
                        <a:rPr lang="en-US" altLang="zh-TW" dirty="0"/>
                        <a:t>2.0</a:t>
                      </a:r>
                      <a:r>
                        <a:rPr lang="zh-TW" altLang="en-US" dirty="0"/>
                        <a:t>全球資訊網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339069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A8F693-2158-3BB7-2351-C47DD193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D85E9CE5-B39D-A0B3-D88B-5A0BCC784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551943"/>
              </p:ext>
            </p:extLst>
          </p:nvPr>
        </p:nvGraphicFramePr>
        <p:xfrm>
          <a:off x="838200" y="3344479"/>
          <a:ext cx="105156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4842">
                  <a:extLst>
                    <a:ext uri="{9D8B030D-6E8A-4147-A177-3AD203B41FA5}">
                      <a16:colId xmlns:a16="http://schemas.microsoft.com/office/drawing/2014/main" val="2183624922"/>
                    </a:ext>
                  </a:extLst>
                </a:gridCol>
                <a:gridCol w="8670758">
                  <a:extLst>
                    <a:ext uri="{9D8B030D-6E8A-4147-A177-3AD203B41FA5}">
                      <a16:colId xmlns:a16="http://schemas.microsoft.com/office/drawing/2014/main" val="129297768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紙本陳核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068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陳核文件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教育部主管學校：</a:t>
                      </a:r>
                      <a:endParaRPr lang="en-US" altLang="zh-TW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成果報告書</a:t>
                      </a:r>
                      <a:endParaRPr lang="en-US" altLang="zh-TW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教育部經費收支結算表</a:t>
                      </a:r>
                      <a:endParaRPr lang="en-US" altLang="zh-TW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dirty="0"/>
                        <a:t>地方政府主管學校：</a:t>
                      </a:r>
                      <a:endParaRPr lang="en-US" altLang="zh-TW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成果報告書</a:t>
                      </a:r>
                      <a:endParaRPr lang="en-US" altLang="zh-TW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主管教育行政機關要求之核結資料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40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陳核機關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教育部主管學校：陳核所屬主管教育行政機關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地方政府主管學校：先陳核所屬主管教育行政機關，再由所屬教育行政機關陳核教育部。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339069"/>
                  </a:ext>
                </a:extLst>
              </a:tr>
            </a:tbl>
          </a:graphicData>
        </a:graphic>
      </p:graphicFrame>
      <p:sp>
        <p:nvSpPr>
          <p:cNvPr id="8" name="箭號: 向下 7">
            <a:extLst>
              <a:ext uri="{FF2B5EF4-FFF2-40B4-BE49-F238E27FC236}">
                <a16:creationId xmlns:a16="http://schemas.microsoft.com/office/drawing/2014/main" id="{742C7600-0AE9-F592-7121-0EC97803CA11}"/>
              </a:ext>
            </a:extLst>
          </p:cNvPr>
          <p:cNvSpPr/>
          <p:nvPr/>
        </p:nvSpPr>
        <p:spPr>
          <a:xfrm>
            <a:off x="5715000" y="2965784"/>
            <a:ext cx="782053" cy="31282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159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85464D-EC48-B322-52D7-D4768FE1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44F6EE4-7A1A-C4DB-C7C0-4294CC859CE1}"/>
              </a:ext>
            </a:extLst>
          </p:cNvPr>
          <p:cNvSpPr txBox="1"/>
          <p:nvPr/>
        </p:nvSpPr>
        <p:spPr>
          <a:xfrm>
            <a:off x="825715" y="2396836"/>
            <a:ext cx="6253815" cy="2064327"/>
          </a:xfrm>
          <a:prstGeom prst="round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600" dirty="0">
                <a:solidFill>
                  <a:schemeClr val="tx1">
                    <a:alpha val="60000"/>
                  </a:schemeClr>
                </a:solidFill>
              </a:rPr>
              <a:t>有相關疑問歡迎來信：</a:t>
            </a:r>
            <a:endParaRPr lang="en-US" altLang="zh-TW" sz="36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3600" dirty="0">
                <a:solidFill>
                  <a:schemeClr val="tx1">
                    <a:alpha val="60000"/>
                  </a:schemeClr>
                </a:solidFill>
              </a:rPr>
              <a:t>成大外語中心 陳先生</a:t>
            </a:r>
            <a:endParaRPr lang="en-US" altLang="zh-TW" sz="360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600" dirty="0">
                <a:solidFill>
                  <a:schemeClr val="tx1">
                    <a:alpha val="60000"/>
                  </a:schemeClr>
                </a:solidFill>
                <a:hlinkClick r:id="rId2"/>
              </a:rPr>
              <a:t>z10908044@email-ncku.edu.tw</a:t>
            </a:r>
            <a:endParaRPr lang="en-US" altLang="zh-TW" sz="36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6" name="圖形 5" descr="男太空人 以實心填滿">
            <a:extLst>
              <a:ext uri="{FF2B5EF4-FFF2-40B4-BE49-F238E27FC236}">
                <a16:creationId xmlns:a16="http://schemas.microsoft.com/office/drawing/2014/main" id="{04EF32EE-15A0-73AC-7EF5-E4A7C732B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1070" y="648763"/>
            <a:ext cx="5571062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5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135D44-8A26-1BD0-28C5-5C415AF5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成果結案報告書架構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FA989D-E07C-C63A-98FB-E78F31FDB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學校基本資料表</a:t>
            </a:r>
            <a:endParaRPr lang="en-US" altLang="zh-TW" dirty="0"/>
          </a:p>
          <a:p>
            <a:r>
              <a:rPr lang="en-US" altLang="zh-TW" dirty="0"/>
              <a:t>SIEP-BC</a:t>
            </a:r>
            <a:r>
              <a:rPr lang="zh-TW" altLang="en-US" dirty="0"/>
              <a:t>計畫基本資料</a:t>
            </a:r>
            <a:endParaRPr lang="en-US" altLang="zh-TW" dirty="0"/>
          </a:p>
          <a:p>
            <a:r>
              <a:rPr lang="zh-TW" altLang="en-US" dirty="0"/>
              <a:t>工作進度與經費執行情形</a:t>
            </a:r>
            <a:endParaRPr lang="en-US" altLang="zh-TW" dirty="0"/>
          </a:p>
          <a:p>
            <a:r>
              <a:rPr lang="zh-TW" altLang="en-US" dirty="0"/>
              <a:t>成效評估與執行成果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38B14F-9D87-20FF-683A-87EB93DD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431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6CA5249-8EE8-47C3-AD9F-A6B03EA25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466" y="127993"/>
            <a:ext cx="4668546" cy="6602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7C852F8-77B2-4AD1-8423-EF6D29D2E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4157" y="124630"/>
            <a:ext cx="4670924" cy="6605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B3647EE-46C1-475E-8B99-5314E7F17DDC}"/>
              </a:ext>
            </a:extLst>
          </p:cNvPr>
          <p:cNvSpPr txBox="1"/>
          <p:nvPr/>
        </p:nvSpPr>
        <p:spPr>
          <a:xfrm>
            <a:off x="2798344" y="5247895"/>
            <a:ext cx="6712268" cy="13280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資料由系統自行帶入，</a:t>
            </a:r>
            <a:endParaRPr lang="en-US" altLang="zh-TW" sz="3600" dirty="0"/>
          </a:p>
          <a:p>
            <a:r>
              <a:rPr lang="zh-TW" altLang="en-US" sz="3600" dirty="0">
                <a:solidFill>
                  <a:srgbClr val="FF0000"/>
                </a:solidFill>
              </a:rPr>
              <a:t>填報者依據實際執行狀況調整</a:t>
            </a:r>
            <a:r>
              <a:rPr lang="zh-TW" altLang="en-US" sz="3600" dirty="0"/>
              <a:t>。</a:t>
            </a:r>
          </a:p>
        </p:txBody>
      </p:sp>
      <p:sp>
        <p:nvSpPr>
          <p:cNvPr id="2" name="箭號: ＞形 1">
            <a:extLst>
              <a:ext uri="{FF2B5EF4-FFF2-40B4-BE49-F238E27FC236}">
                <a16:creationId xmlns:a16="http://schemas.microsoft.com/office/drawing/2014/main" id="{98794055-D36E-22A7-1F21-B28CDB495CE6}"/>
              </a:ext>
            </a:extLst>
          </p:cNvPr>
          <p:cNvSpPr/>
          <p:nvPr/>
        </p:nvSpPr>
        <p:spPr>
          <a:xfrm>
            <a:off x="11286432" y="427121"/>
            <a:ext cx="1112921" cy="3651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紙本</a:t>
            </a:r>
          </a:p>
        </p:txBody>
      </p:sp>
    </p:spTree>
    <p:extLst>
      <p:ext uri="{BB962C8B-B14F-4D97-AF65-F5344CB8AC3E}">
        <p14:creationId xmlns:p14="http://schemas.microsoft.com/office/powerpoint/2010/main" val="393246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9A6147-AFA4-795E-95F2-4346C8E3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1DE2469-267A-77D8-2DBE-91CCCCA42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6" y="420131"/>
            <a:ext cx="7106533" cy="5521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68751FF-3069-EFBE-5619-F6934AA95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98" y="2740066"/>
            <a:ext cx="6277969" cy="3821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9458ECE-B88A-94C2-B4B5-ACA4DF456EA9}"/>
              </a:ext>
            </a:extLst>
          </p:cNvPr>
          <p:cNvSpPr txBox="1"/>
          <p:nvPr/>
        </p:nvSpPr>
        <p:spPr>
          <a:xfrm>
            <a:off x="7351294" y="1479885"/>
            <a:ext cx="3681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系統依據申請書自動帶入，填報者依據課程實際執行情形修改。</a:t>
            </a:r>
          </a:p>
        </p:txBody>
      </p:sp>
      <p:sp>
        <p:nvSpPr>
          <p:cNvPr id="10" name="箭號: ＞形 9">
            <a:extLst>
              <a:ext uri="{FF2B5EF4-FFF2-40B4-BE49-F238E27FC236}">
                <a16:creationId xmlns:a16="http://schemas.microsoft.com/office/drawing/2014/main" id="{50FE5974-6A8C-1DBC-72CF-582094903C99}"/>
              </a:ext>
            </a:extLst>
          </p:cNvPr>
          <p:cNvSpPr/>
          <p:nvPr/>
        </p:nvSpPr>
        <p:spPr>
          <a:xfrm>
            <a:off x="11286432" y="427121"/>
            <a:ext cx="1112921" cy="36512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系統</a:t>
            </a:r>
          </a:p>
        </p:txBody>
      </p:sp>
    </p:spTree>
    <p:extLst>
      <p:ext uri="{BB962C8B-B14F-4D97-AF65-F5344CB8AC3E}">
        <p14:creationId xmlns:p14="http://schemas.microsoft.com/office/powerpoint/2010/main" val="84443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6508167-CD9A-4E6E-B077-6735125E4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" t="6040" r="-205" b="57184"/>
          <a:stretch/>
        </p:blipFill>
        <p:spPr>
          <a:xfrm>
            <a:off x="254524" y="876693"/>
            <a:ext cx="11095348" cy="5770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D5739A8-C3AB-4932-B6B1-80787BDAAC27}"/>
              </a:ext>
            </a:extLst>
          </p:cNvPr>
          <p:cNvSpPr txBox="1"/>
          <p:nvPr/>
        </p:nvSpPr>
        <p:spPr>
          <a:xfrm>
            <a:off x="1396117" y="4477864"/>
            <a:ext cx="3112397" cy="13280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工作項目系統自動帶出內容，可</a:t>
            </a:r>
            <a:r>
              <a:rPr lang="zh-TW" altLang="en-US" sz="2400" dirty="0">
                <a:solidFill>
                  <a:srgbClr val="FF0000"/>
                </a:solidFill>
              </a:rPr>
              <a:t>依照實際執行調整內容</a:t>
            </a:r>
            <a:r>
              <a:rPr lang="zh-TW" altLang="en-US" sz="2400" dirty="0"/>
              <a:t>。</a:t>
            </a:r>
            <a:endParaRPr lang="zh-TW" altLang="en-US" sz="2800" dirty="0"/>
          </a:p>
        </p:txBody>
      </p:sp>
      <p:sp>
        <p:nvSpPr>
          <p:cNvPr id="4" name="文字方塊 5">
            <a:extLst>
              <a:ext uri="{FF2B5EF4-FFF2-40B4-BE49-F238E27FC236}">
                <a16:creationId xmlns:a16="http://schemas.microsoft.com/office/drawing/2014/main" id="{417A7428-5E75-45CF-A7F5-A26D7D48457B}"/>
              </a:ext>
            </a:extLst>
          </p:cNvPr>
          <p:cNvSpPr txBox="1"/>
          <p:nvPr/>
        </p:nvSpPr>
        <p:spPr>
          <a:xfrm>
            <a:off x="4601852" y="4428958"/>
            <a:ext cx="1048255" cy="14258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/>
              <a:t>填寫申請計畫書對應日期</a:t>
            </a:r>
            <a:endParaRPr lang="zh-TW" altLang="en-US" sz="2800" dirty="0"/>
          </a:p>
        </p:txBody>
      </p:sp>
      <p:sp>
        <p:nvSpPr>
          <p:cNvPr id="7" name="文字方塊 5">
            <a:extLst>
              <a:ext uri="{FF2B5EF4-FFF2-40B4-BE49-F238E27FC236}">
                <a16:creationId xmlns:a16="http://schemas.microsoft.com/office/drawing/2014/main" id="{9CC2B749-7904-4E2E-B40D-355D50C18FF0}"/>
              </a:ext>
            </a:extLst>
          </p:cNvPr>
          <p:cNvSpPr txBox="1"/>
          <p:nvPr/>
        </p:nvSpPr>
        <p:spPr>
          <a:xfrm>
            <a:off x="5772222" y="4635560"/>
            <a:ext cx="995644" cy="10126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填寫完成率，如</a:t>
            </a:r>
            <a:r>
              <a:rPr lang="en-US" altLang="zh-TW" dirty="0"/>
              <a:t>80%</a:t>
            </a:r>
            <a:endParaRPr lang="zh-TW" altLang="en-US" sz="2400" dirty="0"/>
          </a:p>
        </p:txBody>
      </p:sp>
      <p:sp>
        <p:nvSpPr>
          <p:cNvPr id="8" name="文字方塊 5">
            <a:extLst>
              <a:ext uri="{FF2B5EF4-FFF2-40B4-BE49-F238E27FC236}">
                <a16:creationId xmlns:a16="http://schemas.microsoft.com/office/drawing/2014/main" id="{B51A5AF0-5273-4BDA-AFF7-E2E6E027C1FE}"/>
              </a:ext>
            </a:extLst>
          </p:cNvPr>
          <p:cNvSpPr txBox="1"/>
          <p:nvPr/>
        </p:nvSpPr>
        <p:spPr>
          <a:xfrm>
            <a:off x="6957665" y="4585509"/>
            <a:ext cx="3329336" cy="10556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若工作項目有未達</a:t>
            </a:r>
            <a:r>
              <a:rPr lang="en-US" altLang="zh-TW" sz="2800" dirty="0"/>
              <a:t>100%</a:t>
            </a:r>
            <a:r>
              <a:rPr lang="zh-TW" altLang="en-US" sz="2800" dirty="0"/>
              <a:t>，請說明。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D7FC1BB-9CAE-41C6-E2E0-175C2A75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3" name="箭號: ＞形 2">
            <a:extLst>
              <a:ext uri="{FF2B5EF4-FFF2-40B4-BE49-F238E27FC236}">
                <a16:creationId xmlns:a16="http://schemas.microsoft.com/office/drawing/2014/main" id="{005E0610-D693-B41A-C584-C318BC37784B}"/>
              </a:ext>
            </a:extLst>
          </p:cNvPr>
          <p:cNvSpPr/>
          <p:nvPr/>
        </p:nvSpPr>
        <p:spPr>
          <a:xfrm>
            <a:off x="11286432" y="427121"/>
            <a:ext cx="1112921" cy="3651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紙本</a:t>
            </a:r>
          </a:p>
        </p:txBody>
      </p:sp>
    </p:spTree>
    <p:extLst>
      <p:ext uri="{BB962C8B-B14F-4D97-AF65-F5344CB8AC3E}">
        <p14:creationId xmlns:p14="http://schemas.microsoft.com/office/powerpoint/2010/main" val="53786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EAD8CE6-635E-1CF4-619E-6BF06E4B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EEF52DB-3F87-059D-A276-506FCB561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4" y="748284"/>
            <a:ext cx="7938676" cy="520734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D1799DB-6281-AA65-00FA-ABC58B349CE6}"/>
              </a:ext>
            </a:extLst>
          </p:cNvPr>
          <p:cNvSpPr txBox="1"/>
          <p:nvPr/>
        </p:nvSpPr>
        <p:spPr>
          <a:xfrm>
            <a:off x="8241633" y="3082453"/>
            <a:ext cx="3308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系統依據申請書自動帶入，填報者依據實際執行情形</a:t>
            </a:r>
            <a:r>
              <a:rPr lang="zh-TW" altLang="en-US" sz="2000" b="1" dirty="0">
                <a:highlight>
                  <a:srgbClr val="C0C0C0"/>
                </a:highlight>
              </a:rPr>
              <a:t>逐項</a:t>
            </a:r>
            <a:r>
              <a:rPr lang="zh-TW" altLang="en-US" sz="2000" dirty="0"/>
              <a:t>填寫。</a:t>
            </a:r>
          </a:p>
        </p:txBody>
      </p:sp>
      <p:sp>
        <p:nvSpPr>
          <p:cNvPr id="9" name="箭號: ＞形 8">
            <a:extLst>
              <a:ext uri="{FF2B5EF4-FFF2-40B4-BE49-F238E27FC236}">
                <a16:creationId xmlns:a16="http://schemas.microsoft.com/office/drawing/2014/main" id="{BEE4BD23-4F2F-6E49-0260-55C2F96B6F77}"/>
              </a:ext>
            </a:extLst>
          </p:cNvPr>
          <p:cNvSpPr/>
          <p:nvPr/>
        </p:nvSpPr>
        <p:spPr>
          <a:xfrm>
            <a:off x="11286432" y="427121"/>
            <a:ext cx="1112921" cy="36512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系統</a:t>
            </a:r>
          </a:p>
        </p:txBody>
      </p:sp>
    </p:spTree>
    <p:extLst>
      <p:ext uri="{BB962C8B-B14F-4D97-AF65-F5344CB8AC3E}">
        <p14:creationId xmlns:p14="http://schemas.microsoft.com/office/powerpoint/2010/main" val="360637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6508167-CD9A-4E6E-B077-6735125E4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t="39376" r="-118" b="21989"/>
          <a:stretch/>
        </p:blipFill>
        <p:spPr>
          <a:xfrm>
            <a:off x="245097" y="697582"/>
            <a:ext cx="10229415" cy="5588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D5739A8-C3AB-4932-B6B1-80787BDAAC27}"/>
              </a:ext>
            </a:extLst>
          </p:cNvPr>
          <p:cNvSpPr txBox="1"/>
          <p:nvPr/>
        </p:nvSpPr>
        <p:spPr>
          <a:xfrm>
            <a:off x="1132697" y="3876090"/>
            <a:ext cx="3520090" cy="13280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補助項目、核定金額由系統自動帶出，填報者</a:t>
            </a:r>
            <a:r>
              <a:rPr lang="zh-TW" altLang="en-US" sz="2400" dirty="0">
                <a:solidFill>
                  <a:srgbClr val="FF0000"/>
                </a:solidFill>
              </a:rPr>
              <a:t>依照實際情形調整</a:t>
            </a:r>
            <a:r>
              <a:rPr lang="zh-TW" altLang="en-US" sz="2400" dirty="0"/>
              <a:t>。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03B34DF-971B-B600-E84D-B9B94F1D4DE3}"/>
              </a:ext>
            </a:extLst>
          </p:cNvPr>
          <p:cNvSpPr txBox="1"/>
          <p:nvPr/>
        </p:nvSpPr>
        <p:spPr>
          <a:xfrm>
            <a:off x="6924174" y="4182558"/>
            <a:ext cx="3247102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執行情形及經費執行率</a:t>
            </a:r>
            <a:endParaRPr lang="en-US" altLang="zh-TW" dirty="0"/>
          </a:p>
          <a:p>
            <a:r>
              <a:rPr lang="zh-TW" altLang="en-US" dirty="0"/>
              <a:t>系統依據填寫金額自行運算。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0BD422B1-6002-DBCF-C8CC-9965D4C65473}"/>
              </a:ext>
            </a:extLst>
          </p:cNvPr>
          <p:cNvCxnSpPr>
            <a:endCxn id="2" idx="1"/>
          </p:cNvCxnSpPr>
          <p:nvPr/>
        </p:nvCxnSpPr>
        <p:spPr>
          <a:xfrm>
            <a:off x="6382753" y="3789947"/>
            <a:ext cx="541421" cy="7501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7F8DFE99-085F-0ABE-7C2A-6C99A6FFCF8E}"/>
              </a:ext>
            </a:extLst>
          </p:cNvPr>
          <p:cNvCxnSpPr>
            <a:endCxn id="2" idx="1"/>
          </p:cNvCxnSpPr>
          <p:nvPr/>
        </p:nvCxnSpPr>
        <p:spPr>
          <a:xfrm flipV="1">
            <a:off x="6442911" y="4540103"/>
            <a:ext cx="481263" cy="10064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08D86D0-61BB-5E6D-B3BC-3CF0EDCB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4" name="箭號: ＞形 3">
            <a:extLst>
              <a:ext uri="{FF2B5EF4-FFF2-40B4-BE49-F238E27FC236}">
                <a16:creationId xmlns:a16="http://schemas.microsoft.com/office/drawing/2014/main" id="{23F3D0B5-FFEA-DAE0-5915-ED02399419AF}"/>
              </a:ext>
            </a:extLst>
          </p:cNvPr>
          <p:cNvSpPr/>
          <p:nvPr/>
        </p:nvSpPr>
        <p:spPr>
          <a:xfrm>
            <a:off x="11286432" y="427121"/>
            <a:ext cx="1112921" cy="3651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紙本</a:t>
            </a:r>
          </a:p>
        </p:txBody>
      </p:sp>
    </p:spTree>
    <p:extLst>
      <p:ext uri="{BB962C8B-B14F-4D97-AF65-F5344CB8AC3E}">
        <p14:creationId xmlns:p14="http://schemas.microsoft.com/office/powerpoint/2010/main" val="312090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B4D61A-9CDB-8B7C-36D1-8EB185DF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9D0-4C56-4ECF-ACC9-E297287AB25A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F026EBD-86F7-31E1-9099-EEF93DFD8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8" y="417071"/>
            <a:ext cx="6610327" cy="5860161"/>
          </a:xfrm>
          <a:prstGeom prst="rect">
            <a:avLst/>
          </a:prstGeom>
        </p:spPr>
      </p:pic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77434542-5734-721F-12AB-FC918F9D7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46503"/>
              </p:ext>
            </p:extLst>
          </p:nvPr>
        </p:nvGraphicFramePr>
        <p:xfrm>
          <a:off x="3394203" y="2824244"/>
          <a:ext cx="728664" cy="66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2">
                  <a:extLst>
                    <a:ext uri="{9D8B030D-6E8A-4147-A177-3AD203B41FA5}">
                      <a16:colId xmlns:a16="http://schemas.microsoft.com/office/drawing/2014/main" val="3417445367"/>
                    </a:ext>
                  </a:extLst>
                </a:gridCol>
                <a:gridCol w="364332">
                  <a:extLst>
                    <a:ext uri="{9D8B030D-6E8A-4147-A177-3AD203B41FA5}">
                      <a16:colId xmlns:a16="http://schemas.microsoft.com/office/drawing/2014/main" val="3942649197"/>
                    </a:ext>
                  </a:extLst>
                </a:gridCol>
              </a:tblGrid>
              <a:tr h="212951">
                <a:tc>
                  <a:txBody>
                    <a:bodyPr/>
                    <a:lstStyle/>
                    <a:p>
                      <a:pPr>
                        <a:lnSpc>
                          <a:spcPts val="840"/>
                        </a:lnSpc>
                      </a:pPr>
                      <a:r>
                        <a:rPr lang="zh-TW" altLang="en-US" sz="6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核定金額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" b="1" kern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實支</a:t>
                      </a:r>
                      <a:endParaRPr lang="en-US" altLang="zh-TW" sz="600" b="1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" b="1" kern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金額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696830"/>
                  </a:ext>
                </a:extLst>
              </a:tr>
              <a:tr h="375292">
                <a:tc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106052"/>
                  </a:ext>
                </a:extLst>
              </a:tr>
            </a:tbl>
          </a:graphicData>
        </a:graphic>
      </p:graphicFrame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2EA95ED1-BED7-4BC9-3145-03783AE9D3D7}"/>
              </a:ext>
            </a:extLst>
          </p:cNvPr>
          <p:cNvCxnSpPr>
            <a:cxnSpLocks/>
            <a:stCxn id="9" idx="0"/>
          </p:cNvCxnSpPr>
          <p:nvPr/>
        </p:nvCxnSpPr>
        <p:spPr>
          <a:xfrm>
            <a:off x="3758535" y="2824244"/>
            <a:ext cx="0" cy="3452988"/>
          </a:xfrm>
          <a:prstGeom prst="line">
            <a:avLst/>
          </a:prstGeom>
          <a:ln>
            <a:solidFill>
              <a:srgbClr val="D4D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044A4EED-A19B-9032-FEE2-7D4E87A14885}"/>
              </a:ext>
            </a:extLst>
          </p:cNvPr>
          <p:cNvSpPr/>
          <p:nvPr/>
        </p:nvSpPr>
        <p:spPr>
          <a:xfrm>
            <a:off x="3434949" y="3138043"/>
            <a:ext cx="279400" cy="182034"/>
          </a:xfrm>
          <a:prstGeom prst="roundRect">
            <a:avLst/>
          </a:prstGeom>
          <a:noFill/>
          <a:ln w="9525">
            <a:solidFill>
              <a:srgbClr val="D4D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30A7B023-2343-948B-0F9F-E37B4EF46D78}"/>
              </a:ext>
            </a:extLst>
          </p:cNvPr>
          <p:cNvSpPr/>
          <p:nvPr/>
        </p:nvSpPr>
        <p:spPr>
          <a:xfrm>
            <a:off x="3793311" y="3138043"/>
            <a:ext cx="279400" cy="182034"/>
          </a:xfrm>
          <a:prstGeom prst="roundRect">
            <a:avLst/>
          </a:prstGeom>
          <a:noFill/>
          <a:ln w="9525">
            <a:solidFill>
              <a:srgbClr val="D4D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4AD31CAD-9110-1E08-3A53-2AF51A168433}"/>
              </a:ext>
            </a:extLst>
          </p:cNvPr>
          <p:cNvSpPr/>
          <p:nvPr/>
        </p:nvSpPr>
        <p:spPr>
          <a:xfrm>
            <a:off x="3434949" y="4201668"/>
            <a:ext cx="279400" cy="182034"/>
          </a:xfrm>
          <a:prstGeom prst="roundRect">
            <a:avLst/>
          </a:prstGeom>
          <a:noFill/>
          <a:ln w="9525">
            <a:solidFill>
              <a:srgbClr val="D4D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F01C6486-AC71-5B81-21AB-D238AD32ED6D}"/>
              </a:ext>
            </a:extLst>
          </p:cNvPr>
          <p:cNvSpPr/>
          <p:nvPr/>
        </p:nvSpPr>
        <p:spPr>
          <a:xfrm>
            <a:off x="3793311" y="4201668"/>
            <a:ext cx="279400" cy="182034"/>
          </a:xfrm>
          <a:prstGeom prst="roundRect">
            <a:avLst/>
          </a:prstGeom>
          <a:noFill/>
          <a:ln w="9525">
            <a:solidFill>
              <a:srgbClr val="D4D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E4E1DCB7-3457-20A6-F470-D024A2ABA96A}"/>
              </a:ext>
            </a:extLst>
          </p:cNvPr>
          <p:cNvSpPr/>
          <p:nvPr/>
        </p:nvSpPr>
        <p:spPr>
          <a:xfrm>
            <a:off x="3434949" y="5252593"/>
            <a:ext cx="279400" cy="182034"/>
          </a:xfrm>
          <a:prstGeom prst="roundRect">
            <a:avLst/>
          </a:prstGeom>
          <a:noFill/>
          <a:ln w="9525">
            <a:solidFill>
              <a:srgbClr val="D4D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4513622A-3744-C7C8-5444-2D93262E7DEE}"/>
              </a:ext>
            </a:extLst>
          </p:cNvPr>
          <p:cNvSpPr/>
          <p:nvPr/>
        </p:nvSpPr>
        <p:spPr>
          <a:xfrm>
            <a:off x="3793311" y="5252593"/>
            <a:ext cx="279400" cy="182034"/>
          </a:xfrm>
          <a:prstGeom prst="roundRect">
            <a:avLst/>
          </a:prstGeom>
          <a:noFill/>
          <a:ln w="9525">
            <a:solidFill>
              <a:srgbClr val="D4D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921BF80-71CB-BFCE-ACBE-4CE034074407}"/>
              </a:ext>
            </a:extLst>
          </p:cNvPr>
          <p:cNvSpPr txBox="1"/>
          <p:nvPr/>
        </p:nvSpPr>
        <p:spPr>
          <a:xfrm>
            <a:off x="7463582" y="2831318"/>
            <a:ext cx="3597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填報者可依據業務費項下二級用途別（如圖書費），修改「補</a:t>
            </a:r>
            <a:r>
              <a:rPr lang="en-US" altLang="zh-TW" sz="2400" dirty="0"/>
              <a:t>(</a:t>
            </a:r>
            <a:r>
              <a:rPr lang="zh-TW" altLang="en-US" sz="2400" dirty="0"/>
              <a:t>捐</a:t>
            </a:r>
            <a:r>
              <a:rPr lang="en-US" altLang="zh-TW" sz="2400" dirty="0"/>
              <a:t>)</a:t>
            </a:r>
            <a:r>
              <a:rPr lang="zh-TW" altLang="en-US" sz="2400" dirty="0"/>
              <a:t>助項目」及對應金額，</a:t>
            </a:r>
            <a:r>
              <a:rPr lang="zh-TW" altLang="en-US" sz="2400" b="1" dirty="0">
                <a:highlight>
                  <a:srgbClr val="C0C0C0"/>
                </a:highlight>
              </a:rPr>
              <a:t>逐項</a:t>
            </a:r>
            <a:r>
              <a:rPr lang="zh-TW" altLang="en-US" sz="2400" dirty="0"/>
              <a:t>填寫資訊。</a:t>
            </a:r>
            <a:endParaRPr lang="en-US" altLang="zh-TW" sz="2400" dirty="0"/>
          </a:p>
        </p:txBody>
      </p:sp>
      <p:sp>
        <p:nvSpPr>
          <p:cNvPr id="28" name="箭號: ＞形 27">
            <a:extLst>
              <a:ext uri="{FF2B5EF4-FFF2-40B4-BE49-F238E27FC236}">
                <a16:creationId xmlns:a16="http://schemas.microsoft.com/office/drawing/2014/main" id="{19138DF7-E133-E8FB-C039-BEDD2BE8B2D7}"/>
              </a:ext>
            </a:extLst>
          </p:cNvPr>
          <p:cNvSpPr/>
          <p:nvPr/>
        </p:nvSpPr>
        <p:spPr>
          <a:xfrm>
            <a:off x="11286432" y="427121"/>
            <a:ext cx="1112921" cy="36512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系統</a:t>
            </a:r>
          </a:p>
        </p:txBody>
      </p:sp>
    </p:spTree>
    <p:extLst>
      <p:ext uri="{BB962C8B-B14F-4D97-AF65-F5344CB8AC3E}">
        <p14:creationId xmlns:p14="http://schemas.microsoft.com/office/powerpoint/2010/main" val="1025714064"/>
      </p:ext>
    </p:extLst>
  </p:cSld>
  <p:clrMapOvr>
    <a:masterClrMapping/>
  </p:clrMapOvr>
</p:sld>
</file>

<file path=ppt/theme/theme1.xml><?xml version="1.0" encoding="utf-8"?>
<a:theme xmlns:a="http://schemas.openxmlformats.org/drawingml/2006/main" name="國際教育2.0-青綠版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775</Words>
  <Application>Microsoft Office PowerPoint</Application>
  <PresentationFormat>寬螢幕</PresentationFormat>
  <Paragraphs>104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華康彩帶體 Std W7</vt:lpstr>
      <vt:lpstr>微軟正黑體</vt:lpstr>
      <vt:lpstr>Arial</vt:lpstr>
      <vt:lpstr>Baskerville Old Face</vt:lpstr>
      <vt:lpstr>Calibri</vt:lpstr>
      <vt:lpstr>Times New Roman</vt:lpstr>
      <vt:lpstr>國際教育2.0-青綠版</vt:lpstr>
      <vt:lpstr>SIEP-BC計畫成果報告填寫說明</vt:lpstr>
      <vt:lpstr>計畫學校結案流程說明</vt:lpstr>
      <vt:lpstr>成果結案報告書架構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結合全球公民素養自評量表的成效分析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俐蘋 王</dc:creator>
  <cp:lastModifiedBy>NCKU IWC</cp:lastModifiedBy>
  <cp:revision>48</cp:revision>
  <dcterms:created xsi:type="dcterms:W3CDTF">2020-08-30T04:46:33Z</dcterms:created>
  <dcterms:modified xsi:type="dcterms:W3CDTF">2022-12-16T03:59:28Z</dcterms:modified>
</cp:coreProperties>
</file>