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44"/>
  </p:notesMasterIdLst>
  <p:sldIdLst>
    <p:sldId id="256" r:id="rId4"/>
    <p:sldId id="257" r:id="rId5"/>
    <p:sldId id="270" r:id="rId6"/>
    <p:sldId id="282" r:id="rId7"/>
    <p:sldId id="269" r:id="rId8"/>
    <p:sldId id="258" r:id="rId9"/>
    <p:sldId id="283" r:id="rId10"/>
    <p:sldId id="284" r:id="rId11"/>
    <p:sldId id="285" r:id="rId12"/>
    <p:sldId id="286" r:id="rId13"/>
    <p:sldId id="259" r:id="rId14"/>
    <p:sldId id="287" r:id="rId15"/>
    <p:sldId id="288" r:id="rId16"/>
    <p:sldId id="289" r:id="rId17"/>
    <p:sldId id="290" r:id="rId18"/>
    <p:sldId id="291" r:id="rId19"/>
    <p:sldId id="271" r:id="rId20"/>
    <p:sldId id="261" r:id="rId21"/>
    <p:sldId id="292" r:id="rId22"/>
    <p:sldId id="293" r:id="rId23"/>
    <p:sldId id="294" r:id="rId24"/>
    <p:sldId id="295" r:id="rId25"/>
    <p:sldId id="296" r:id="rId26"/>
    <p:sldId id="272" r:id="rId27"/>
    <p:sldId id="263" r:id="rId28"/>
    <p:sldId id="297" r:id="rId29"/>
    <p:sldId id="298" r:id="rId30"/>
    <p:sldId id="299" r:id="rId31"/>
    <p:sldId id="300" r:id="rId32"/>
    <p:sldId id="301" r:id="rId33"/>
    <p:sldId id="302" r:id="rId34"/>
    <p:sldId id="273" r:id="rId35"/>
    <p:sldId id="265" r:id="rId36"/>
    <p:sldId id="303" r:id="rId37"/>
    <p:sldId id="304" r:id="rId38"/>
    <p:sldId id="305" r:id="rId39"/>
    <p:sldId id="306" r:id="rId40"/>
    <p:sldId id="274" r:id="rId41"/>
    <p:sldId id="267" r:id="rId42"/>
    <p:sldId id="268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C6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52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796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181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078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038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084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036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40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698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416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18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580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943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224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680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131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69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998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425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712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898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609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406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544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957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892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549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18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02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671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81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userDrawn="1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Google Shape;247;p39"/>
          <p:cNvSpPr txBox="1">
            <a:spLocks/>
          </p:cNvSpPr>
          <p:nvPr userDrawn="1"/>
        </p:nvSpPr>
        <p:spPr>
          <a:xfrm>
            <a:off x="4533570" y="4355642"/>
            <a:ext cx="4056977" cy="12773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EC690E"/>
                </a:solidFill>
                <a:effectLst/>
                <a:uLnTx/>
                <a:uFillTx/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/ </a:t>
            </a:r>
            <a:r>
              <a:rPr kumimoji="0" lang="zh-TW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EC690E"/>
                </a:solidFill>
                <a:effectLst/>
                <a:uLnTx/>
                <a:uFillTx/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教育部</a:t>
            </a:r>
            <a:r>
              <a:rPr kumimoji="0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EC690E"/>
                </a:solidFill>
                <a:effectLst/>
                <a:uLnTx/>
                <a:uFillTx/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"/>
              <a:buNone/>
              <a:tabLst/>
              <a:defRPr/>
            </a:pPr>
            <a:endParaRPr kumimoji="0" lang="en-US" altLang="zh-TW" sz="400" b="1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TC Medium" panose="020B0600000000000000" pitchFamily="34" charset="-120"/>
              <a:ea typeface="Noto Sans TC Medium" panose="020B0600000000000000" pitchFamily="34" charset="-12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TW" sz="4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  </a:t>
            </a:r>
            <a:r>
              <a:rPr kumimoji="0" lang="zh-TW" altLang="zh-TW" sz="4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蔡清華</a:t>
            </a:r>
            <a:r>
              <a:rPr kumimoji="0" lang="zh-TW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  </a:t>
            </a:r>
            <a:r>
              <a:rPr kumimoji="0" lang="zh-TW" altLang="zh-TW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政務次長</a:t>
            </a:r>
            <a:endParaRPr kumimoji="0" lang="zh-TW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TC Medium" panose="020B0600000000000000" pitchFamily="34" charset="-120"/>
              <a:ea typeface="Noto Sans TC Medium" panose="020B0600000000000000" pitchFamily="34" charset="-120"/>
              <a:cs typeface="Arial"/>
              <a:sym typeface="Arial"/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9" name="橢圓 8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Google Shape;249;p3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圓角矩形 17"/>
          <p:cNvSpPr/>
          <p:nvPr userDrawn="1"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 userDrawn="1"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 userDrawn="1"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 userDrawn="1"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/>
          <p:cNvGrpSpPr/>
          <p:nvPr userDrawn="1"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24" name="圖片 2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1" t="2196" r="5127" b="1467"/>
            <a:stretch/>
          </p:blipFill>
          <p:spPr>
            <a:xfrm>
              <a:off x="5053250" y="2382752"/>
              <a:ext cx="3279927" cy="3159125"/>
            </a:xfrm>
            <a:prstGeom prst="ellipse">
              <a:avLst/>
            </a:prstGeom>
          </p:spPr>
        </p:pic>
        <p:sp>
          <p:nvSpPr>
            <p:cNvPr id="25" name="橢圓 24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 userDrawn="1"/>
        </p:nvGrpSpPr>
        <p:grpSpPr>
          <a:xfrm>
            <a:off x="503018" y="2313000"/>
            <a:ext cx="1620028" cy="499053"/>
            <a:chOff x="1453119" y="2407419"/>
            <a:chExt cx="1620028" cy="499053"/>
          </a:xfrm>
        </p:grpSpPr>
        <p:grpSp>
          <p:nvGrpSpPr>
            <p:cNvPr id="28" name="群組 27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9" name="橢圓 28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Google Shape;247;p39"/>
          <p:cNvSpPr txBox="1">
            <a:spLocks/>
          </p:cNvSpPr>
          <p:nvPr userDrawn="1"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引言人</a:t>
            </a:r>
          </a:p>
        </p:txBody>
      </p:sp>
      <p:sp>
        <p:nvSpPr>
          <p:cNvPr id="33" name="Google Shape;247;p39"/>
          <p:cNvSpPr txBox="1">
            <a:spLocks/>
          </p:cNvSpPr>
          <p:nvPr userDrawn="1"/>
        </p:nvSpPr>
        <p:spPr>
          <a:xfrm>
            <a:off x="1139523" y="890060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新冠疫情下的國際交流</a:t>
            </a:r>
            <a:endParaRPr lang="zh-TW" altLang="en-US"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11" name="Google Shape;247;p39"/>
          <p:cNvSpPr txBox="1">
            <a:spLocks noGrp="1"/>
          </p:cNvSpPr>
          <p:nvPr>
            <p:ph type="title" idx="4294967295" hasCustomPrompt="1"/>
          </p:nvPr>
        </p:nvSpPr>
        <p:spPr>
          <a:xfrm>
            <a:off x="1481936" y="6860"/>
            <a:ext cx="2037963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r>
              <a:rPr kumimoji="0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專題演講</a:t>
            </a:r>
            <a:r>
              <a:rPr kumimoji="0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 </a:t>
            </a:r>
            <a:r>
              <a:rPr kumimoji="0" lang="en-US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I</a:t>
            </a:r>
            <a:endParaRPr kumimoji="0" lang="zh-TW" altLang="en-US" sz="28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 TC Black" panose="020B0A00000000000000" pitchFamily="34" charset="-120"/>
              <a:ea typeface="Noto Sans TC Black" panose="020B0A00000000000000" pitchFamily="34" charset="-120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ACD1181-C453-0C4B-AE4C-E2B85014F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701" y="326336"/>
            <a:ext cx="607117" cy="6071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302336B-1EFB-1E45-A513-ED9BE44E9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2612" y="326336"/>
            <a:ext cx="2649041" cy="647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ACD1181-C453-0C4B-AE4C-E2B85014F0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1153" y="6109990"/>
            <a:ext cx="607117" cy="60711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02336B-1EFB-1E45-A513-ED9BE44E94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2064" y="6109990"/>
            <a:ext cx="2649041" cy="64726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27" name="橢圓 2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987123" y="868874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dist">
              <a:buClr>
                <a:schemeClr val="lt1"/>
              </a:buClr>
              <a:buSzPts val="4000"/>
            </a:pPr>
            <a:r>
              <a:rPr lang="zh-TW" altLang="en-US" sz="4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</a:t>
            </a:r>
            <a:r>
              <a:rPr lang="zh-TW" altLang="en-US" sz="4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冠疫情下的國際交流</a:t>
            </a:r>
            <a:endParaRPr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圓角矩形 16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 rot="10800000">
            <a:off x="1318615" y="2381319"/>
            <a:ext cx="3319328" cy="3271282"/>
            <a:chOff x="5033549" y="2329809"/>
            <a:chExt cx="3319328" cy="3271282"/>
          </a:xfrm>
        </p:grpSpPr>
        <p:pic>
          <p:nvPicPr>
            <p:cNvPr id="32" name="圖片 3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6" t="-778" r="11956" b="-778"/>
            <a:stretch/>
          </p:blipFill>
          <p:spPr>
            <a:xfrm>
              <a:off x="5062479" y="2338667"/>
              <a:ext cx="3261476" cy="3262424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0" y="4355642"/>
            <a:ext cx="4253749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社團</a:t>
            </a:r>
            <a:r>
              <a:rPr lang="zh-TW" altLang="en-US" sz="18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法人台灣海洋環境教育推廣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協會 </a:t>
            </a: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郭兆偉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秘書長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與談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人</a:t>
            </a:r>
            <a:endParaRPr lang="zh-TW" altLang="en-US" sz="2000" kern="100" dirty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58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3888" y="3128775"/>
            <a:ext cx="7886700" cy="16041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新冠疫情下的國際交流</a:t>
            </a:r>
            <a:br>
              <a:rPr lang="zh-TW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</a:br>
            <a:r>
              <a:rPr lang="zh-TW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實務經驗分享</a:t>
            </a:r>
            <a:endParaRPr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1283481" y="2224841"/>
            <a:ext cx="9099749" cy="3677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663912" y="2169393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0" y="431170"/>
            <a:ext cx="8787320" cy="945243"/>
            <a:chOff x="0" y="999735"/>
            <a:chExt cx="8787320" cy="1001855"/>
          </a:xfrm>
        </p:grpSpPr>
        <p:sp>
          <p:nvSpPr>
            <p:cNvPr id="27" name="橢圓 2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987123" y="300309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dist">
              <a:buClr>
                <a:schemeClr val="lt1"/>
              </a:buClr>
              <a:buSzPts val="4000"/>
            </a:pPr>
            <a:r>
              <a:rPr lang="zh-TW" altLang="en-US" sz="4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</a:t>
            </a:r>
            <a:r>
              <a:rPr lang="zh-TW" altLang="en-US" sz="4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冠疫情下的國際交流</a:t>
            </a:r>
            <a:endParaRPr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12" name="Google Shape;247;p39"/>
          <p:cNvSpPr txBox="1">
            <a:spLocks/>
          </p:cNvSpPr>
          <p:nvPr/>
        </p:nvSpPr>
        <p:spPr>
          <a:xfrm>
            <a:off x="1663866" y="2626087"/>
            <a:ext cx="7123453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國立臺灣科技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大學 工程學院 </a:t>
            </a:r>
            <a:r>
              <a:rPr lang="en-US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陳明志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院長</a:t>
            </a:r>
          </a:p>
        </p:txBody>
      </p:sp>
      <p:sp>
        <p:nvSpPr>
          <p:cNvPr id="9" name="Google Shape;247;p39"/>
          <p:cNvSpPr txBox="1">
            <a:spLocks/>
          </p:cNvSpPr>
          <p:nvPr/>
        </p:nvSpPr>
        <p:spPr>
          <a:xfrm>
            <a:off x="859844" y="2080179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主持人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17" name="圓角矩形 1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sp>
        <p:nvSpPr>
          <p:cNvPr id="40" name="Google Shape;247;p39"/>
          <p:cNvSpPr txBox="1">
            <a:spLocks/>
          </p:cNvSpPr>
          <p:nvPr/>
        </p:nvSpPr>
        <p:spPr>
          <a:xfrm>
            <a:off x="1659981" y="3961924"/>
            <a:ext cx="7484019" cy="15374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新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北市立中和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高級中學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郭慧敏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主任</a:t>
            </a:r>
          </a:p>
          <a:p>
            <a:pPr algn="ctr"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臺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中市立惠文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高級中學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蔡淇華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主任</a:t>
            </a:r>
          </a:p>
          <a:p>
            <a:pPr algn="ctr"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澎湖縣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風櫃國民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小學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林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妍伶校長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674989" y="3483232"/>
            <a:ext cx="1608951" cy="500246"/>
            <a:chOff x="1464196" y="2408198"/>
            <a:chExt cx="1608951" cy="500246"/>
          </a:xfrm>
        </p:grpSpPr>
        <p:grpSp>
          <p:nvGrpSpPr>
            <p:cNvPr id="44" name="群組 4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464196" y="2410170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Google Shape;247;p39"/>
          <p:cNvSpPr txBox="1">
            <a:spLocks/>
          </p:cNvSpPr>
          <p:nvPr/>
        </p:nvSpPr>
        <p:spPr>
          <a:xfrm>
            <a:off x="1414359" y="4098122"/>
            <a:ext cx="1524952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高 中 職 組</a:t>
            </a:r>
          </a:p>
        </p:txBody>
      </p:sp>
      <p:sp>
        <p:nvSpPr>
          <p:cNvPr id="32" name="Google Shape;247;p39"/>
          <p:cNvSpPr txBox="1">
            <a:spLocks/>
          </p:cNvSpPr>
          <p:nvPr/>
        </p:nvSpPr>
        <p:spPr>
          <a:xfrm>
            <a:off x="1414359" y="4669692"/>
            <a:ext cx="1524952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 中 組</a:t>
            </a:r>
          </a:p>
        </p:txBody>
      </p:sp>
      <p:sp>
        <p:nvSpPr>
          <p:cNvPr id="33" name="Google Shape;247;p39"/>
          <p:cNvSpPr txBox="1">
            <a:spLocks/>
          </p:cNvSpPr>
          <p:nvPr/>
        </p:nvSpPr>
        <p:spPr>
          <a:xfrm>
            <a:off x="1414359" y="5223145"/>
            <a:ext cx="1524952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 小 組</a:t>
            </a:r>
          </a:p>
        </p:txBody>
      </p:sp>
      <p:sp>
        <p:nvSpPr>
          <p:cNvPr id="36" name="Google Shape;247;p39"/>
          <p:cNvSpPr txBox="1">
            <a:spLocks/>
          </p:cNvSpPr>
          <p:nvPr/>
        </p:nvSpPr>
        <p:spPr>
          <a:xfrm>
            <a:off x="859844" y="3369994"/>
            <a:ext cx="1208704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分享人</a:t>
            </a:r>
          </a:p>
        </p:txBody>
      </p:sp>
    </p:spTree>
    <p:extLst>
      <p:ext uri="{BB962C8B-B14F-4D97-AF65-F5344CB8AC3E}">
        <p14:creationId xmlns:p14="http://schemas.microsoft.com/office/powerpoint/2010/main" val="33106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" t="1401" r="369" b="23219"/>
            <a:stretch/>
          </p:blipFill>
          <p:spPr>
            <a:xfrm>
              <a:off x="5075430" y="2382752"/>
              <a:ext cx="3235568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國立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臺灣科技大學 工程學院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陳明志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院長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引言人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0" y="431170"/>
            <a:ext cx="8787320" cy="945243"/>
            <a:chOff x="0" y="999735"/>
            <a:chExt cx="8787320" cy="1001855"/>
          </a:xfrm>
        </p:grpSpPr>
        <p:sp>
          <p:nvSpPr>
            <p:cNvPr id="31" name="橢圓 30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987123" y="300309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8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新冠疫情下的國際交流</a:t>
            </a:r>
            <a:endParaRPr lang="zh-TW" altLang="en-US"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56" t="13082" r="4273" b="15240"/>
            <a:stretch/>
          </p:blipFill>
          <p:spPr>
            <a:xfrm>
              <a:off x="5053250" y="2363662"/>
              <a:ext cx="3279927" cy="3197306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新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北市立中和高級中學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郭慧敏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主任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0" y="431170"/>
            <a:ext cx="8787320" cy="945243"/>
            <a:chOff x="0" y="999735"/>
            <a:chExt cx="8787320" cy="1001855"/>
          </a:xfrm>
        </p:grpSpPr>
        <p:sp>
          <p:nvSpPr>
            <p:cNvPr id="31" name="橢圓 30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987123" y="300309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8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新冠疫情下的國際交流</a:t>
            </a:r>
            <a:endParaRPr lang="zh-TW" altLang="en-US"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Google Shape;247;p39"/>
          <p:cNvSpPr txBox="1">
            <a:spLocks/>
          </p:cNvSpPr>
          <p:nvPr/>
        </p:nvSpPr>
        <p:spPr>
          <a:xfrm>
            <a:off x="597330" y="2223786"/>
            <a:ext cx="141194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高 中 職 組</a:t>
            </a:r>
          </a:p>
        </p:txBody>
      </p:sp>
    </p:spTree>
    <p:extLst>
      <p:ext uri="{BB962C8B-B14F-4D97-AF65-F5344CB8AC3E}">
        <p14:creationId xmlns:p14="http://schemas.microsoft.com/office/powerpoint/2010/main" val="39011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t="1792" r="1792" b="1792"/>
            <a:stretch/>
          </p:blipFill>
          <p:spPr>
            <a:xfrm>
              <a:off x="5075430" y="2344532"/>
              <a:ext cx="3235568" cy="3235566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臺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中市立惠文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高級中學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蔡淇華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主任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0" y="431170"/>
            <a:ext cx="8787320" cy="945243"/>
            <a:chOff x="0" y="999735"/>
            <a:chExt cx="8787320" cy="1001855"/>
          </a:xfrm>
        </p:grpSpPr>
        <p:sp>
          <p:nvSpPr>
            <p:cNvPr id="31" name="橢圓 30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987123" y="300309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8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新冠疫情下的國際交流</a:t>
            </a:r>
            <a:endParaRPr lang="zh-TW" altLang="en-US"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中 </a:t>
            </a: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23877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" t="3000" r="727" b="25370"/>
            <a:stretch/>
          </p:blipFill>
          <p:spPr>
            <a:xfrm>
              <a:off x="5063397" y="2382752"/>
              <a:ext cx="3259632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澎湖縣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風櫃國民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小學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林妍</a:t>
            </a: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伶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校長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0" y="431170"/>
            <a:ext cx="8787320" cy="945243"/>
            <a:chOff x="0" y="999735"/>
            <a:chExt cx="8787320" cy="1001855"/>
          </a:xfrm>
        </p:grpSpPr>
        <p:sp>
          <p:nvSpPr>
            <p:cNvPr id="31" name="橢圓 30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987123" y="300309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8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新冠疫情下的國際交流</a:t>
            </a:r>
            <a:endParaRPr lang="zh-TW" altLang="en-US"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小 </a:t>
            </a: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22144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3888" y="3128775"/>
            <a:ext cx="7886700" cy="2303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altLang="en-US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休</a:t>
            </a:r>
            <a:r>
              <a:rPr lang="zh-TW" altLang="en-US" sz="6600" dirty="0">
                <a:solidFill>
                  <a:schemeClr val="accent2">
                    <a:lumMod val="75000"/>
                  </a:schemeClr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息</a:t>
            </a:r>
            <a:r>
              <a:rPr lang="zh-TW" altLang="en-US" sz="66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時</a:t>
            </a:r>
            <a:r>
              <a:rPr lang="zh-TW" altLang="en-US" sz="6600" dirty="0">
                <a:solidFill>
                  <a:schemeClr val="accent5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間</a:t>
            </a:r>
            <a: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/>
            </a:r>
            <a:b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</a:br>
            <a: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10:50~11:00</a:t>
            </a:r>
            <a:endParaRPr sz="6600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37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623888" y="3657601"/>
            <a:ext cx="7886700" cy="1003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在國際教育旅行中融合SDGs議題</a:t>
            </a:r>
            <a:endParaRPr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1283481" y="2224841"/>
            <a:ext cx="9099749" cy="3677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663912" y="2169393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27" name="橢圓 2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144379" y="868874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dist">
              <a:buClr>
                <a:schemeClr val="lt1"/>
              </a:buClr>
              <a:buSzPts val="4000"/>
            </a:pPr>
            <a:r>
              <a:rPr lang="zh-TW" altLang="en-US" sz="42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7;p39"/>
          <p:cNvSpPr txBox="1">
            <a:spLocks/>
          </p:cNvSpPr>
          <p:nvPr/>
        </p:nvSpPr>
        <p:spPr>
          <a:xfrm>
            <a:off x="1663866" y="2626087"/>
            <a:ext cx="7123454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教育部國民及學前教育署 </a:t>
            </a:r>
            <a:r>
              <a:rPr lang="en-US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李菁菁專門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委員</a:t>
            </a:r>
          </a:p>
        </p:txBody>
      </p:sp>
      <p:sp>
        <p:nvSpPr>
          <p:cNvPr id="9" name="Google Shape;247;p39"/>
          <p:cNvSpPr txBox="1">
            <a:spLocks/>
          </p:cNvSpPr>
          <p:nvPr/>
        </p:nvSpPr>
        <p:spPr>
          <a:xfrm>
            <a:off x="859844" y="2080179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主持人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247;p39"/>
          <p:cNvSpPr txBox="1">
            <a:spLocks/>
          </p:cNvSpPr>
          <p:nvPr/>
        </p:nvSpPr>
        <p:spPr>
          <a:xfrm>
            <a:off x="1659981" y="3961924"/>
            <a:ext cx="7484019" cy="15374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國立海洋科技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博物館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陳素芬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館長</a:t>
            </a:r>
          </a:p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國立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臺灣師大公民教育與活動領導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系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謝智謀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教授</a:t>
            </a:r>
          </a:p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島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內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散步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邱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翊執行長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674989" y="3483232"/>
            <a:ext cx="1608951" cy="500246"/>
            <a:chOff x="1464196" y="2408198"/>
            <a:chExt cx="1608951" cy="500246"/>
          </a:xfrm>
        </p:grpSpPr>
        <p:grpSp>
          <p:nvGrpSpPr>
            <p:cNvPr id="44" name="群組 4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464196" y="2410170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742406" y="3369994"/>
            <a:ext cx="148258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專家與談</a:t>
            </a:r>
          </a:p>
        </p:txBody>
      </p:sp>
    </p:spTree>
    <p:extLst>
      <p:ext uri="{BB962C8B-B14F-4D97-AF65-F5344CB8AC3E}">
        <p14:creationId xmlns:p14="http://schemas.microsoft.com/office/powerpoint/2010/main" val="30984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23888" y="2503714"/>
            <a:ext cx="7886700" cy="17181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Clr>
                <a:schemeClr val="lt1"/>
              </a:buClr>
            </a:pPr>
            <a:r>
              <a:rPr lang="zh-TW" altLang="zh-TW" sz="9600" b="1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開幕式</a:t>
            </a:r>
            <a:r>
              <a:rPr lang="zh-TW" altLang="zh-TW" sz="9600" dirty="0">
                <a:solidFill>
                  <a:srgbClr val="FFFF00"/>
                </a:solidFill>
                <a:latin typeface="Hanyi Senty Yongle Encyclopedia" panose="02000500000000000000" pitchFamily="2" charset="-120"/>
                <a:ea typeface="Hanyi Senty Yongle Encyclopedia" panose="02000500000000000000" pitchFamily="2" charset="-120"/>
              </a:rPr>
              <a:t> </a:t>
            </a:r>
            <a:endParaRPr sz="9600" dirty="0">
              <a:solidFill>
                <a:srgbClr val="FFFF00"/>
              </a:solidFill>
              <a:latin typeface="Hanyi Senty Yongle Encyclopedia" panose="02000500000000000000" pitchFamily="2" charset="-120"/>
              <a:ea typeface="Hanyi Senty Yongle Encyclopedia" panose="02000500000000000000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5" t="17371" r="465" b="28515"/>
            <a:stretch/>
          </p:blipFill>
          <p:spPr>
            <a:xfrm>
              <a:off x="5081204" y="2363661"/>
              <a:ext cx="3224018" cy="3197306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教育部</a:t>
            </a:r>
            <a:r>
              <a:rPr lang="zh-TW" altLang="en-US" sz="24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國民及學前教育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署 </a:t>
            </a: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李菁菁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專門委員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引言人</a:t>
            </a:r>
          </a:p>
        </p:txBody>
      </p:sp>
      <p:grpSp>
        <p:nvGrpSpPr>
          <p:cNvPr id="42" name="群組 41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43" name="橢圓 42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5" name="Google Shape;24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圓角矩形 45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50" name="直線接點 49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247;p39"/>
          <p:cNvSpPr txBox="1">
            <a:spLocks/>
          </p:cNvSpPr>
          <p:nvPr/>
        </p:nvSpPr>
        <p:spPr>
          <a:xfrm>
            <a:off x="144379" y="868874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0" t="3821" r="30850" b="11464"/>
            <a:stretch/>
          </p:blipFill>
          <p:spPr>
            <a:xfrm>
              <a:off x="5053250" y="2363662"/>
              <a:ext cx="3279927" cy="3200400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國立</a:t>
            </a:r>
            <a:r>
              <a:rPr lang="zh-TW" altLang="en-US" sz="24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海洋科技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博物館 </a:t>
            </a: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陳素芬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館長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與談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人</a:t>
            </a:r>
            <a:endParaRPr lang="zh-TW" altLang="en-US" sz="2000" kern="100" dirty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31" name="橢圓 30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4" name="Google Shape;24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圓角矩形 35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40" name="直線接點 39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247;p39"/>
          <p:cNvSpPr txBox="1">
            <a:spLocks/>
          </p:cNvSpPr>
          <p:nvPr/>
        </p:nvSpPr>
        <p:spPr>
          <a:xfrm>
            <a:off x="144379" y="868874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1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t="741" r="18094" b="741"/>
            <a:stretch/>
          </p:blipFill>
          <p:spPr>
            <a:xfrm>
              <a:off x="5053250" y="2363661"/>
              <a:ext cx="3279927" cy="3200400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0" y="4355642"/>
            <a:ext cx="4381829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國立</a:t>
            </a:r>
            <a:r>
              <a:rPr lang="zh-TW" altLang="en-US" sz="18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臺灣師大公民教育與活動領導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系 </a:t>
            </a: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謝智謀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教授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與談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人</a:t>
            </a:r>
            <a:endParaRPr lang="zh-TW" altLang="en-US" sz="2000" kern="100" dirty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31" name="橢圓 30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4" name="Google Shape;24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圓角矩形 35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40" name="直線接點 39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247;p39"/>
          <p:cNvSpPr txBox="1">
            <a:spLocks/>
          </p:cNvSpPr>
          <p:nvPr/>
        </p:nvSpPr>
        <p:spPr>
          <a:xfrm>
            <a:off x="144379" y="868874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72" t="730" r="1348" b="2919"/>
            <a:stretch/>
          </p:blipFill>
          <p:spPr>
            <a:xfrm>
              <a:off x="5053250" y="2375693"/>
              <a:ext cx="3279927" cy="3176336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島</a:t>
            </a:r>
            <a:r>
              <a:rPr lang="zh-TW" altLang="en-US" sz="24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內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散步 </a:t>
            </a: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邱</a:t>
            </a: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翊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執行長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與談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人</a:t>
            </a:r>
            <a:endParaRPr lang="zh-TW" altLang="en-US" sz="2000" kern="100" dirty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31" name="橢圓 30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4" name="Google Shape;24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圓角矩形 35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40" name="直線接點 39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247;p39"/>
          <p:cNvSpPr txBox="1">
            <a:spLocks/>
          </p:cNvSpPr>
          <p:nvPr/>
        </p:nvSpPr>
        <p:spPr>
          <a:xfrm>
            <a:off x="144379" y="868874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3888" y="3128775"/>
            <a:ext cx="7886700" cy="2303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altLang="en-US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休</a:t>
            </a:r>
            <a:r>
              <a:rPr lang="zh-TW" altLang="en-US" sz="66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息</a:t>
            </a:r>
            <a:r>
              <a:rPr lang="zh-TW" altLang="en-US" sz="6600" dirty="0">
                <a:solidFill>
                  <a:srgbClr val="FF505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時</a:t>
            </a:r>
            <a:r>
              <a:rPr lang="zh-TW" altLang="en-US" sz="6600" dirty="0">
                <a:solidFill>
                  <a:srgbClr val="7030A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間</a:t>
            </a:r>
            <a: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/>
            </a:r>
            <a:b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</a:br>
            <a: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14:20~14:30</a:t>
            </a:r>
            <a:endParaRPr sz="6600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3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>
            <a:spLocks noGrp="1"/>
          </p:cNvSpPr>
          <p:nvPr>
            <p:ph type="title"/>
          </p:nvPr>
        </p:nvSpPr>
        <p:spPr>
          <a:xfrm>
            <a:off x="-115410" y="3003269"/>
            <a:ext cx="9339309" cy="16041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sz="44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在國際教育旅行</a:t>
            </a:r>
            <a:r>
              <a:rPr lang="zh-TW" sz="4400" dirty="0" smtClean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中融合</a:t>
            </a:r>
            <a:r>
              <a:rPr lang="zh-TW" sz="44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SDGs議題</a:t>
            </a:r>
            <a:r>
              <a:rPr lang="zh-TW" sz="49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/>
            </a:r>
            <a:br>
              <a:rPr lang="zh-TW" sz="49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</a:br>
            <a:r>
              <a:rPr lang="zh-TW" sz="53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實務經驗分享</a:t>
            </a:r>
            <a:endParaRPr sz="5300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1283481" y="2224841"/>
            <a:ext cx="9099749" cy="3677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663912" y="2169393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1663866" y="2769456"/>
            <a:ext cx="7123453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教育部中小學教育國際化專案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辦公室</a:t>
            </a:r>
            <a:endParaRPr lang="en-US" altLang="zh-TW" sz="28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algn="r"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翁慶才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副執行秘書</a:t>
            </a:r>
          </a:p>
        </p:txBody>
      </p:sp>
      <p:sp>
        <p:nvSpPr>
          <p:cNvPr id="9" name="Google Shape;247;p39"/>
          <p:cNvSpPr txBox="1">
            <a:spLocks/>
          </p:cNvSpPr>
          <p:nvPr/>
        </p:nvSpPr>
        <p:spPr>
          <a:xfrm>
            <a:off x="859844" y="2080179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主持人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17" name="圓角矩形 1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sp>
        <p:nvSpPr>
          <p:cNvPr id="40" name="Google Shape;247;p39"/>
          <p:cNvSpPr txBox="1">
            <a:spLocks/>
          </p:cNvSpPr>
          <p:nvPr/>
        </p:nvSpPr>
        <p:spPr>
          <a:xfrm>
            <a:off x="2596030" y="3961924"/>
            <a:ext cx="6282298" cy="15374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ts val="35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高雄市立高雄女子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高級中學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謝明宏老師</a:t>
            </a:r>
            <a:endParaRPr lang="zh-TW" altLang="en-US" sz="24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algn="r">
              <a:lnSpc>
                <a:spcPts val="35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國立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虎尾高級農工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職業學校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張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顥馨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秘書</a:t>
            </a:r>
            <a:endParaRPr lang="zh-TW" altLang="en-US" sz="24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algn="r">
              <a:lnSpc>
                <a:spcPts val="35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苗栗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縣立公館國民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中學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方麗萍校長</a:t>
            </a:r>
            <a:endParaRPr lang="zh-TW" altLang="en-US" sz="24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algn="r">
              <a:lnSpc>
                <a:spcPts val="35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臺北市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文山區志清國民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小學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李雪鳳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校長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674989" y="3483232"/>
            <a:ext cx="1608951" cy="500246"/>
            <a:chOff x="1464196" y="2408198"/>
            <a:chExt cx="1608951" cy="500246"/>
          </a:xfrm>
        </p:grpSpPr>
        <p:grpSp>
          <p:nvGrpSpPr>
            <p:cNvPr id="44" name="群組 4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464196" y="2410170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859844" y="3369994"/>
            <a:ext cx="1208704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分享人</a:t>
            </a:r>
          </a:p>
        </p:txBody>
      </p:sp>
      <p:sp>
        <p:nvSpPr>
          <p:cNvPr id="31" name="Google Shape;247;p39"/>
          <p:cNvSpPr txBox="1">
            <a:spLocks/>
          </p:cNvSpPr>
          <p:nvPr/>
        </p:nvSpPr>
        <p:spPr>
          <a:xfrm>
            <a:off x="1414359" y="4052475"/>
            <a:ext cx="1524952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高 中 組</a:t>
            </a:r>
          </a:p>
        </p:txBody>
      </p:sp>
      <p:sp>
        <p:nvSpPr>
          <p:cNvPr id="32" name="Google Shape;247;p39"/>
          <p:cNvSpPr txBox="1">
            <a:spLocks/>
          </p:cNvSpPr>
          <p:nvPr/>
        </p:nvSpPr>
        <p:spPr>
          <a:xfrm>
            <a:off x="1414359" y="4924802"/>
            <a:ext cx="1524952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 中 組</a:t>
            </a:r>
          </a:p>
        </p:txBody>
      </p:sp>
      <p:sp>
        <p:nvSpPr>
          <p:cNvPr id="33" name="Google Shape;247;p39"/>
          <p:cNvSpPr txBox="1">
            <a:spLocks/>
          </p:cNvSpPr>
          <p:nvPr/>
        </p:nvSpPr>
        <p:spPr>
          <a:xfrm>
            <a:off x="1414359" y="5399494"/>
            <a:ext cx="1524952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 小 組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37" name="橢圓 3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42" name="Google Shape;247;p39"/>
          <p:cNvSpPr txBox="1">
            <a:spLocks/>
          </p:cNvSpPr>
          <p:nvPr/>
        </p:nvSpPr>
        <p:spPr>
          <a:xfrm>
            <a:off x="1404334" y="4474165"/>
            <a:ext cx="1524952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高</a:t>
            </a:r>
            <a:r>
              <a:rPr lang="zh-TW" altLang="en-US" sz="18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職 組</a:t>
            </a:r>
          </a:p>
        </p:txBody>
      </p:sp>
    </p:spTree>
    <p:extLst>
      <p:ext uri="{BB962C8B-B14F-4D97-AF65-F5344CB8AC3E}">
        <p14:creationId xmlns:p14="http://schemas.microsoft.com/office/powerpoint/2010/main" val="5190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" t="6993" r="738" b="22057"/>
            <a:stretch/>
          </p:blipFill>
          <p:spPr>
            <a:xfrm>
              <a:off x="5087460" y="2375694"/>
              <a:ext cx="3211506" cy="3173242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0" y="4355642"/>
            <a:ext cx="4414643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教育部</a:t>
            </a:r>
            <a:r>
              <a:rPr lang="zh-TW" altLang="en-US" sz="18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中小學教育國際化專案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辦公室 </a:t>
            </a: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lvl="0"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rgbClr val="00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翁慶才 </a:t>
            </a:r>
            <a:r>
              <a:rPr lang="zh-TW" altLang="en-US" sz="2800" b="1" kern="100" dirty="0" smtClean="0">
                <a:solidFill>
                  <a:srgbClr val="000000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副</a:t>
            </a:r>
            <a:r>
              <a:rPr lang="zh-TW" altLang="en-US" sz="2800" b="1" kern="100" dirty="0">
                <a:solidFill>
                  <a:srgbClr val="000000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執行秘書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引言人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23" name="橢圓 22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7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53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" t="7692" r="1091" b="26686"/>
            <a:stretch/>
          </p:blipFill>
          <p:spPr>
            <a:xfrm>
              <a:off x="5075429" y="2382752"/>
              <a:ext cx="3235568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高雄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市立高雄女子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高級中學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謝明宏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老師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28" name="橢圓 27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41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高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中 </a:t>
            </a: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41463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t="36319" r="24161" b="12571"/>
            <a:stretch/>
          </p:blipFill>
          <p:spPr>
            <a:xfrm>
              <a:off x="5087461" y="2382752"/>
              <a:ext cx="3211506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國立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虎尾高級農工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職業學校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張顥</a:t>
            </a: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馨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秘書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28" name="橢圓 27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41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高職組</a:t>
            </a:r>
            <a:endParaRPr lang="zh-TW" altLang="en-US" sz="2000" kern="100" dirty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8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23888" y="2503714"/>
            <a:ext cx="7886700" cy="17181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Clr>
                <a:schemeClr val="lt1"/>
              </a:buClr>
            </a:pPr>
            <a:r>
              <a:rPr lang="zh-TW" altLang="en-US" sz="9600" b="1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貴賓致詞</a:t>
            </a:r>
            <a:r>
              <a:rPr lang="zh-TW" altLang="zh-TW" sz="9600" b="1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endParaRPr sz="9600" b="1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54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8" t="26086" r="6150" b="26086"/>
            <a:stretch/>
          </p:blipFill>
          <p:spPr>
            <a:xfrm>
              <a:off x="5075429" y="2382752"/>
              <a:ext cx="3235568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苗栗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縣立公館國民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中學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方麗萍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校長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28" name="橢圓 27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41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 中 </a:t>
            </a: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4072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" t="4121" r="738" b="31213"/>
            <a:stretch/>
          </p:blipFill>
          <p:spPr>
            <a:xfrm>
              <a:off x="5087460" y="2382752"/>
              <a:ext cx="3211506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臺北市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文山區志清國民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小學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李雪鳳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校長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7" name="圓角矩形 3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實務經驗分享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28" name="橢圓 27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在國際教育旅行中融合</a:t>
            </a:r>
            <a:r>
              <a:rPr lang="en-US" altLang="zh-TW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SDGs</a:t>
            </a:r>
            <a:r>
              <a:rPr lang="zh-TW" altLang="en-US" sz="4200" kern="10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議題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41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 小 </a:t>
            </a: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29563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3888" y="3128775"/>
            <a:ext cx="7886700" cy="2303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altLang="en-US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休</a:t>
            </a:r>
            <a:r>
              <a:rPr lang="zh-TW" altLang="en-US" sz="6600" dirty="0">
                <a:solidFill>
                  <a:schemeClr val="accent2">
                    <a:lumMod val="75000"/>
                  </a:schemeClr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息</a:t>
            </a:r>
            <a:r>
              <a:rPr lang="zh-TW" altLang="en-US" sz="66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時</a:t>
            </a:r>
            <a:r>
              <a:rPr lang="zh-TW" altLang="en-US" sz="6600" dirty="0">
                <a:solidFill>
                  <a:schemeClr val="accent5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間</a:t>
            </a:r>
            <a: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/>
            </a:r>
            <a:b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</a:br>
            <a:r>
              <a:rPr lang="en-US" altLang="zh-TW" sz="66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15:50~16:00</a:t>
            </a:r>
            <a:endParaRPr sz="6600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76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>
            <a:spLocks noGrp="1"/>
          </p:cNvSpPr>
          <p:nvPr>
            <p:ph type="title"/>
          </p:nvPr>
        </p:nvSpPr>
        <p:spPr>
          <a:xfrm>
            <a:off x="175653" y="3003269"/>
            <a:ext cx="8780088" cy="16041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sz="54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國際教育在地連結的</a:t>
            </a:r>
            <a:br>
              <a:rPr lang="zh-TW" sz="54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</a:br>
            <a:r>
              <a:rPr lang="zh-TW" sz="54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套裝旅行行程</a:t>
            </a:r>
            <a:r>
              <a:rPr lang="zh-TW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-</a:t>
            </a:r>
            <a:r>
              <a:rPr lang="zh-TW" sz="54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以新北市為例</a:t>
            </a:r>
            <a:endParaRPr sz="5300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1283481" y="2224841"/>
            <a:ext cx="9099749" cy="3677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663912" y="2169393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1663866" y="2769456"/>
            <a:ext cx="7123453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臺灣國際教育旅行聯盟</a:t>
            </a:r>
            <a:r>
              <a:rPr lang="en-US" altLang="zh-TW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2.0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副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召集人</a:t>
            </a:r>
            <a:endParaRPr lang="en-US" altLang="zh-TW" sz="28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algn="r"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王沛清 校長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sp>
        <p:nvSpPr>
          <p:cNvPr id="9" name="Google Shape;247;p39"/>
          <p:cNvSpPr txBox="1">
            <a:spLocks/>
          </p:cNvSpPr>
          <p:nvPr/>
        </p:nvSpPr>
        <p:spPr>
          <a:xfrm>
            <a:off x="859844" y="2080179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主持人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17" name="圓角矩形 16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以新北市為例</a:t>
              </a:r>
            </a:p>
          </p:txBody>
        </p:sp>
      </p:grpSp>
      <p:sp>
        <p:nvSpPr>
          <p:cNvPr id="40" name="Google Shape;247;p39"/>
          <p:cNvSpPr txBox="1">
            <a:spLocks/>
          </p:cNvSpPr>
          <p:nvPr/>
        </p:nvSpPr>
        <p:spPr>
          <a:xfrm>
            <a:off x="2596030" y="4418829"/>
            <a:ext cx="6282298" cy="15374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新北市立永平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高級中學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蔡長蒼主任</a:t>
            </a:r>
            <a:endParaRPr lang="en-US" altLang="zh-TW" sz="2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algn="r"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新北市立永平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高級中學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何竹君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老師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674989" y="3483232"/>
            <a:ext cx="1608951" cy="500246"/>
            <a:chOff x="1464196" y="2408198"/>
            <a:chExt cx="1608951" cy="500246"/>
          </a:xfrm>
        </p:grpSpPr>
        <p:grpSp>
          <p:nvGrpSpPr>
            <p:cNvPr id="44" name="群組 4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464196" y="2410170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859844" y="3369994"/>
            <a:ext cx="1208704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分享人</a:t>
            </a:r>
          </a:p>
        </p:txBody>
      </p:sp>
      <p:sp>
        <p:nvSpPr>
          <p:cNvPr id="31" name="Google Shape;247;p39"/>
          <p:cNvSpPr txBox="1">
            <a:spLocks/>
          </p:cNvSpPr>
          <p:nvPr/>
        </p:nvSpPr>
        <p:spPr>
          <a:xfrm>
            <a:off x="1414359" y="4052475"/>
            <a:ext cx="3711094" cy="4422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zh-TW" altLang="en-US" sz="18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新北市高中國際教育跨校社群</a:t>
            </a:r>
            <a:endParaRPr lang="zh-TW" altLang="en-US" sz="1800" kern="100" dirty="0" smtClean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37" name="橢圓 3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國際教育在地連結的套裝旅行行程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36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" t="19343" r="384" b="6385"/>
            <a:stretch/>
          </p:blipFill>
          <p:spPr>
            <a:xfrm>
              <a:off x="5074440" y="2382752"/>
              <a:ext cx="3237546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0" y="4355642"/>
            <a:ext cx="4414643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臺灣</a:t>
            </a:r>
            <a:r>
              <a:rPr lang="zh-TW" altLang="en-US" sz="18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國際教育旅行聯盟</a:t>
            </a:r>
            <a:r>
              <a:rPr lang="en-US" altLang="zh-TW" sz="18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2.0 </a:t>
            </a:r>
            <a:r>
              <a:rPr lang="zh-TW" altLang="en-US" sz="18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副</a:t>
            </a:r>
            <a:r>
              <a:rPr lang="zh-TW" altLang="en-US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召集人 </a:t>
            </a:r>
            <a:r>
              <a:rPr lang="en-US" altLang="zh-TW" sz="18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 lvl="0"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rgbClr val="00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王沛清 </a:t>
            </a:r>
            <a:r>
              <a:rPr lang="zh-TW" altLang="en-US" sz="2800" b="1" kern="100" dirty="0" smtClean="0">
                <a:solidFill>
                  <a:srgbClr val="000000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  <a:cs typeface="Arial"/>
                <a:sym typeface="Arial"/>
              </a:rPr>
              <a:t>校長</a:t>
            </a:r>
            <a:endParaRPr lang="zh-TW" altLang="en-US" sz="2800" b="1" kern="100" dirty="0">
              <a:solidFill>
                <a:srgbClr val="000000"/>
              </a:solidFill>
              <a:latin typeface="Noto Sans TC Medium" panose="020B0600000000000000" pitchFamily="34" charset="-120"/>
              <a:ea typeface="Noto Sans TC Medium" panose="020B0600000000000000" pitchFamily="34" charset="-120"/>
              <a:cs typeface="Arial"/>
              <a:sym typeface="Arial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引言人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1" name="圓角矩形 30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以新北市為例</a:t>
              </a: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44" name="橢圓 43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6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國際教育在地連結的套裝旅行行程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1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" t="4505" r="369" b="4255"/>
            <a:stretch/>
          </p:blipFill>
          <p:spPr>
            <a:xfrm>
              <a:off x="5075429" y="2382752"/>
              <a:ext cx="3235568" cy="3167834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新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北市高中國際教育跨校社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群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蔡長蒼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主任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分享人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1" name="圓角矩形 30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以新北市為例</a:t>
              </a: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45" name="橢圓 44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7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國際教育在地連結的套裝旅行行程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4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0" t="376" r="8560" b="376"/>
            <a:stretch/>
          </p:blipFill>
          <p:spPr>
            <a:xfrm>
              <a:off x="5053250" y="2351631"/>
              <a:ext cx="3279927" cy="3221368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新</a:t>
            </a:r>
            <a:r>
              <a:rPr lang="zh-TW" altLang="en-US" sz="20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北市高中國際教育跨校社</a:t>
            </a:r>
            <a:r>
              <a:rPr lang="zh-TW" altLang="en-US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群 </a:t>
            </a:r>
            <a:r>
              <a:rPr lang="en-US" altLang="zh-TW" sz="20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何竹君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老師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3" name="群組 22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7" name="橢圓 26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Google Shape;247;p39"/>
          <p:cNvSpPr txBox="1">
            <a:spLocks/>
          </p:cNvSpPr>
          <p:nvPr/>
        </p:nvSpPr>
        <p:spPr>
          <a:xfrm>
            <a:off x="752279" y="2223786"/>
            <a:ext cx="1102046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分享人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6133658" y="1445632"/>
            <a:ext cx="2814556" cy="565327"/>
            <a:chOff x="6133658" y="1403011"/>
            <a:chExt cx="2814556" cy="565327"/>
          </a:xfrm>
        </p:grpSpPr>
        <p:sp>
          <p:nvSpPr>
            <p:cNvPr id="31" name="圓角矩形 30"/>
            <p:cNvSpPr/>
            <p:nvPr/>
          </p:nvSpPr>
          <p:spPr>
            <a:xfrm>
              <a:off x="6294552" y="1407197"/>
              <a:ext cx="2464208" cy="558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8387073" y="1407197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133658" y="1404983"/>
              <a:ext cx="561141" cy="5611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Google Shape;247;p39"/>
            <p:cNvSpPr txBox="1">
              <a:spLocks/>
            </p:cNvSpPr>
            <p:nvPr/>
          </p:nvSpPr>
          <p:spPr>
            <a:xfrm>
              <a:off x="6294552" y="1403011"/>
              <a:ext cx="2492768" cy="563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dist">
                <a:buClr>
                  <a:schemeClr val="lt1"/>
                </a:buClr>
                <a:buSzPts val="4000"/>
              </a:pPr>
              <a:r>
                <a:rPr lang="zh-TW" altLang="en-US" sz="2800" kern="100" dirty="0">
                  <a:solidFill>
                    <a:srgbClr val="EC690E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以新北市為例</a:t>
              </a: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0" y="451227"/>
            <a:ext cx="8787320" cy="945243"/>
            <a:chOff x="0" y="999735"/>
            <a:chExt cx="8787320" cy="1001855"/>
          </a:xfrm>
        </p:grpSpPr>
        <p:sp>
          <p:nvSpPr>
            <p:cNvPr id="45" name="橢圓 44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7" name="Google Shape;247;p39"/>
          <p:cNvSpPr txBox="1">
            <a:spLocks/>
          </p:cNvSpPr>
          <p:nvPr/>
        </p:nvSpPr>
        <p:spPr>
          <a:xfrm>
            <a:off x="144379" y="320366"/>
            <a:ext cx="8337025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42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國際教育在地連結的套裝旅行行程</a:t>
            </a:r>
            <a:endParaRPr lang="zh-TW" altLang="en-US" sz="42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7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3888" y="2710543"/>
            <a:ext cx="7886700" cy="20029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zh-TW" altLang="en-US" sz="48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感謝您今天的參與</a:t>
            </a:r>
            <a:r>
              <a:rPr lang="en-US" altLang="zh-TW" sz="48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/>
            </a:r>
            <a:br>
              <a:rPr lang="en-US" altLang="zh-TW" sz="48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</a:br>
            <a:r>
              <a:rPr lang="zh-TW" altLang="en-US" sz="4800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/>
                <a:sym typeface="Arial"/>
              </a:rPr>
              <a:t>祝您有個美好的週末假期</a:t>
            </a:r>
            <a:endParaRPr sz="4800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01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23888" y="2503714"/>
            <a:ext cx="7886700" cy="17181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Clr>
                <a:schemeClr val="lt1"/>
              </a:buClr>
            </a:pPr>
            <a:r>
              <a:rPr lang="zh-TW" altLang="en-US" sz="9600" b="1" dirty="0" smtClean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大合照</a:t>
            </a:r>
            <a:endParaRPr sz="9600" b="1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53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125" y="2701442"/>
            <a:ext cx="606180" cy="60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1298" y="2701442"/>
            <a:ext cx="600909" cy="60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4223" y="3768243"/>
            <a:ext cx="600909" cy="60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0396" y="3773514"/>
            <a:ext cx="600909" cy="60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4223" y="2706713"/>
            <a:ext cx="600909" cy="60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23888" y="3937421"/>
            <a:ext cx="7886700" cy="1003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zh-TW" altLang="en-US" sz="9600" b="1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新冠疫情下的</a:t>
            </a:r>
            <a:r>
              <a:rPr lang="en-US" altLang="zh-TW" sz="9600" b="1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/>
            </a:r>
            <a:br>
              <a:rPr lang="en-US" altLang="zh-TW" sz="9600" b="1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</a:br>
            <a:r>
              <a:rPr lang="zh-TW" altLang="en-US" sz="9600" b="1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國際交流</a:t>
            </a:r>
            <a:endParaRPr sz="9600" b="1"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29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1283481" y="2224841"/>
            <a:ext cx="9099749" cy="3677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663912" y="2169393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27" name="橢圓 2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987123" y="868874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dist">
              <a:buClr>
                <a:schemeClr val="lt1"/>
              </a:buClr>
              <a:buSzPts val="4000"/>
            </a:pPr>
            <a:r>
              <a:rPr lang="zh-TW" altLang="en-US" sz="4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</a:t>
            </a:r>
            <a:r>
              <a:rPr lang="zh-TW" altLang="en-US" sz="4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冠疫情下的國際交流</a:t>
            </a:r>
            <a:endParaRPr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7;p39"/>
          <p:cNvSpPr txBox="1">
            <a:spLocks/>
          </p:cNvSpPr>
          <p:nvPr/>
        </p:nvSpPr>
        <p:spPr>
          <a:xfrm>
            <a:off x="1663867" y="2626087"/>
            <a:ext cx="4432210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教育部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</a:t>
            </a:r>
            <a:r>
              <a:rPr lang="en-US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</a:t>
            </a:r>
            <a:r>
              <a:rPr lang="zh-TW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蔡清華</a:t>
            </a:r>
            <a:r>
              <a:rPr lang="zh-TW" altLang="zh-TW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政務次長</a:t>
            </a:r>
            <a:endParaRPr lang="zh-TW" altLang="zh-TW" sz="20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sp>
        <p:nvSpPr>
          <p:cNvPr id="9" name="Google Shape;247;p39"/>
          <p:cNvSpPr txBox="1">
            <a:spLocks/>
          </p:cNvSpPr>
          <p:nvPr/>
        </p:nvSpPr>
        <p:spPr>
          <a:xfrm>
            <a:off x="859844" y="2080179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主持人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247;p39"/>
          <p:cNvSpPr txBox="1">
            <a:spLocks/>
          </p:cNvSpPr>
          <p:nvPr/>
        </p:nvSpPr>
        <p:spPr>
          <a:xfrm>
            <a:off x="1659981" y="3961924"/>
            <a:ext cx="7484019" cy="15374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外交部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研究設計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會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谷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瑞生主任</a:t>
            </a:r>
          </a:p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親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子天下媒體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中心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陳雅慧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總編輯</a:t>
            </a:r>
          </a:p>
          <a:p>
            <a:pPr>
              <a:lnSpc>
                <a:spcPct val="150000"/>
              </a:lnSpc>
              <a:buClr>
                <a:srgbClr val="1E4E79"/>
              </a:buClr>
              <a:buSzPts val="2400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社團</a:t>
            </a:r>
            <a:r>
              <a:rPr lang="zh-TW" altLang="en-US" sz="24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法人台灣海洋環境教育推廣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協會 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郭兆偉秘書長</a:t>
            </a:r>
            <a:endParaRPr lang="zh-TW" altLang="en-US" sz="24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674989" y="3483232"/>
            <a:ext cx="1608951" cy="500246"/>
            <a:chOff x="1464196" y="2408198"/>
            <a:chExt cx="1608951" cy="500246"/>
          </a:xfrm>
        </p:grpSpPr>
        <p:grpSp>
          <p:nvGrpSpPr>
            <p:cNvPr id="44" name="群組 4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464196" y="2410170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Google Shape;247;p39"/>
          <p:cNvSpPr txBox="1">
            <a:spLocks/>
          </p:cNvSpPr>
          <p:nvPr/>
        </p:nvSpPr>
        <p:spPr>
          <a:xfrm>
            <a:off x="742406" y="3369994"/>
            <a:ext cx="148258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專家與談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27" name="橢圓 2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987123" y="868874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dist">
              <a:buClr>
                <a:schemeClr val="lt1"/>
              </a:buClr>
              <a:buSzPts val="4000"/>
            </a:pPr>
            <a:r>
              <a:rPr lang="zh-TW" altLang="en-US" sz="4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</a:t>
            </a:r>
            <a:r>
              <a:rPr lang="zh-TW" altLang="en-US" sz="4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冠疫情下的國際交流</a:t>
            </a:r>
            <a:endParaRPr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圓角矩形 16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1" t="2196" r="5127" b="1467"/>
            <a:stretch/>
          </p:blipFill>
          <p:spPr>
            <a:xfrm>
              <a:off x="5053250" y="2382752"/>
              <a:ext cx="3279927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 </a:t>
            </a:r>
            <a:r>
              <a:rPr lang="zh-TW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教育部</a:t>
            </a: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 </a:t>
            </a:r>
            <a:r>
              <a:rPr lang="zh-TW" altLang="zh-TW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蔡清華</a:t>
            </a:r>
            <a:r>
              <a:rPr lang="zh-TW" altLang="en-US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</a:t>
            </a:r>
            <a:r>
              <a:rPr lang="zh-TW" altLang="zh-TW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政務次長</a:t>
            </a:r>
            <a:endParaRPr lang="zh-TW" altLang="zh-TW" sz="20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solidFill>
                <a:srgbClr val="EC69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引言人</a:t>
            </a:r>
          </a:p>
        </p:txBody>
      </p:sp>
    </p:spTree>
    <p:extLst>
      <p:ext uri="{BB962C8B-B14F-4D97-AF65-F5344CB8AC3E}">
        <p14:creationId xmlns:p14="http://schemas.microsoft.com/office/powerpoint/2010/main" val="3010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27" name="橢圓 2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987123" y="868874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dist">
              <a:buClr>
                <a:schemeClr val="lt1"/>
              </a:buClr>
              <a:buSzPts val="4000"/>
            </a:pPr>
            <a:r>
              <a:rPr lang="zh-TW" altLang="en-US" sz="4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</a:t>
            </a:r>
            <a:r>
              <a:rPr lang="zh-TW" altLang="en-US" sz="4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冠疫情下的國際交流</a:t>
            </a:r>
            <a:endParaRPr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圓角矩形 16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" r="371" b="22372"/>
            <a:stretch/>
          </p:blipFill>
          <p:spPr>
            <a:xfrm>
              <a:off x="5062471" y="2382752"/>
              <a:ext cx="3224463" cy="3159125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外交部</a:t>
            </a:r>
            <a:r>
              <a:rPr lang="zh-TW" altLang="en-US" sz="24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研究設計會 </a:t>
            </a: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谷瑞</a:t>
            </a: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生 </a:t>
            </a:r>
            <a:r>
              <a:rPr lang="zh-TW" altLang="en-US" sz="2800" b="1" kern="100" dirty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主任</a:t>
            </a:r>
            <a:endParaRPr lang="zh-TW" altLang="zh-TW" sz="20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與談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人</a:t>
            </a:r>
            <a:endParaRPr lang="zh-TW" altLang="en-US" sz="2000" kern="100" dirty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75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2743200" y="4217780"/>
            <a:ext cx="5997630" cy="1486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0" y="999735"/>
            <a:ext cx="8787320" cy="945243"/>
            <a:chOff x="0" y="999735"/>
            <a:chExt cx="8787320" cy="1001855"/>
          </a:xfrm>
        </p:grpSpPr>
        <p:sp>
          <p:nvSpPr>
            <p:cNvPr id="27" name="橢圓 26"/>
            <p:cNvSpPr/>
            <p:nvPr/>
          </p:nvSpPr>
          <p:spPr>
            <a:xfrm>
              <a:off x="7785461" y="999735"/>
              <a:ext cx="1001859" cy="1001855"/>
            </a:xfrm>
            <a:prstGeom prst="ellipse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99735"/>
              <a:ext cx="8247017" cy="1001855"/>
            </a:xfrm>
            <a:prstGeom prst="rect">
              <a:avLst/>
            </a:prstGeom>
            <a:solidFill>
              <a:srgbClr val="EC6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987123" y="868874"/>
            <a:ext cx="7092896" cy="1277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22A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dist">
              <a:buClr>
                <a:schemeClr val="lt1"/>
              </a:buClr>
              <a:buSzPts val="4000"/>
            </a:pPr>
            <a:r>
              <a:rPr lang="zh-TW" altLang="en-US" sz="4800" kern="1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新</a:t>
            </a:r>
            <a:r>
              <a:rPr lang="zh-TW" altLang="en-US" sz="4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sym typeface="Arial"/>
              </a:rPr>
              <a:t>冠疫情下的國際交流</a:t>
            </a:r>
            <a:endParaRPr sz="4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8" y="328876"/>
            <a:ext cx="600909" cy="60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圓角矩形 16"/>
          <p:cNvSpPr/>
          <p:nvPr/>
        </p:nvSpPr>
        <p:spPr>
          <a:xfrm>
            <a:off x="1464196" y="353967"/>
            <a:ext cx="2073445" cy="558927"/>
          </a:xfrm>
          <a:prstGeom prst="roundRect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72940" y="353967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303302" y="351753"/>
            <a:ext cx="561141" cy="561141"/>
          </a:xfrm>
          <a:prstGeom prst="ellipse">
            <a:avLst/>
          </a:prstGeom>
          <a:solidFill>
            <a:srgbClr val="EC6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Google Shape;247;p39"/>
          <p:cNvSpPr txBox="1">
            <a:spLocks/>
          </p:cNvSpPr>
          <p:nvPr/>
        </p:nvSpPr>
        <p:spPr>
          <a:xfrm>
            <a:off x="1492756" y="293228"/>
            <a:ext cx="2000638" cy="7461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專題演講</a:t>
            </a:r>
            <a:r>
              <a:rPr lang="zh-TW" altLang="en-US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I</a:t>
            </a:r>
            <a:endParaRPr lang="zh-TW" altLang="en-US" sz="2800" kern="1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001486" y="632324"/>
            <a:ext cx="462710" cy="0"/>
          </a:xfrm>
          <a:prstGeom prst="line">
            <a:avLst/>
          </a:prstGeom>
          <a:ln w="76200">
            <a:solidFill>
              <a:srgbClr val="EC6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1318615" y="2384495"/>
            <a:ext cx="3319328" cy="3268106"/>
            <a:chOff x="5033549" y="2329809"/>
            <a:chExt cx="3319328" cy="3268106"/>
          </a:xfrm>
        </p:grpSpPr>
        <p:pic>
          <p:nvPicPr>
            <p:cNvPr id="32" name="圖片 3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8" t="753" r="23158" b="656"/>
            <a:stretch/>
          </p:blipFill>
          <p:spPr>
            <a:xfrm>
              <a:off x="5053250" y="2387725"/>
              <a:ext cx="3279927" cy="3152273"/>
            </a:xfrm>
            <a:prstGeom prst="ellipse">
              <a:avLst/>
            </a:prstGeom>
          </p:spPr>
        </p:pic>
        <p:sp>
          <p:nvSpPr>
            <p:cNvPr id="2" name="橢圓 1"/>
            <p:cNvSpPr/>
            <p:nvPr/>
          </p:nvSpPr>
          <p:spPr>
            <a:xfrm>
              <a:off x="5033549" y="2329809"/>
              <a:ext cx="3319328" cy="3268106"/>
            </a:xfrm>
            <a:prstGeom prst="ellipse">
              <a:avLst/>
            </a:prstGeom>
            <a:noFill/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Google Shape;247;p39"/>
          <p:cNvSpPr txBox="1">
            <a:spLocks/>
          </p:cNvSpPr>
          <p:nvPr/>
        </p:nvSpPr>
        <p:spPr>
          <a:xfrm>
            <a:off x="4533571" y="4355642"/>
            <a:ext cx="4056976" cy="1128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  <a:r>
              <a:rPr lang="zh-TW" altLang="en-US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 親</a:t>
            </a:r>
            <a:r>
              <a:rPr lang="zh-TW" altLang="en-US" sz="2400" b="1" kern="100" dirty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子天下媒體中心 </a:t>
            </a:r>
            <a:r>
              <a:rPr lang="en-US" altLang="zh-TW" sz="2400" b="1" kern="100" dirty="0" smtClean="0">
                <a:solidFill>
                  <a:srgbClr val="EC690E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/</a:t>
            </a:r>
          </a:p>
          <a:p>
            <a:pPr algn="ctr"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altLang="zh-TW" sz="400" b="1" kern="100" dirty="0" smtClean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zh-TW" altLang="en-US" sz="4800" b="1" kern="100" dirty="0" smtClean="0">
                <a:solidFill>
                  <a:schemeClr val="tx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陳雅慧 </a:t>
            </a:r>
            <a:r>
              <a:rPr lang="zh-TW" altLang="en-US" sz="2800" b="1" kern="100" dirty="0" smtClean="0">
                <a:solidFill>
                  <a:schemeClr val="tx1"/>
                </a:solidFill>
                <a:latin typeface="Noto Sans TC Medium" panose="020B0600000000000000" pitchFamily="34" charset="-120"/>
                <a:ea typeface="Noto Sans TC Medium" panose="020B0600000000000000" pitchFamily="34" charset="-120"/>
              </a:rPr>
              <a:t>總編輯</a:t>
            </a:r>
            <a:endParaRPr lang="zh-TW" altLang="en-US" sz="2800" b="1" kern="100" dirty="0">
              <a:solidFill>
                <a:schemeClr val="tx1"/>
              </a:solidFill>
              <a:latin typeface="Noto Sans TC Medium" panose="020B0600000000000000" pitchFamily="34" charset="-120"/>
              <a:ea typeface="Noto Sans TC Medium" panose="020B0600000000000000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03018" y="2313000"/>
            <a:ext cx="1620028" cy="499053"/>
            <a:chOff x="1453119" y="2407419"/>
            <a:chExt cx="1620028" cy="499053"/>
          </a:xfrm>
          <a:solidFill>
            <a:schemeClr val="bg1"/>
          </a:solidFill>
        </p:grpSpPr>
        <p:grpSp>
          <p:nvGrpSpPr>
            <p:cNvPr id="24" name="群組 23"/>
            <p:cNvGrpSpPr/>
            <p:nvPr/>
          </p:nvGrpSpPr>
          <p:grpSpPr>
            <a:xfrm>
              <a:off x="1733006" y="2408198"/>
              <a:ext cx="1340141" cy="498274"/>
              <a:chOff x="6092766" y="2206946"/>
              <a:chExt cx="2694554" cy="1001855"/>
            </a:xfrm>
            <a:grpFill/>
          </p:grpSpPr>
          <p:sp>
            <p:nvSpPr>
              <p:cNvPr id="28" name="橢圓 27"/>
              <p:cNvSpPr/>
              <p:nvPr/>
            </p:nvSpPr>
            <p:spPr>
              <a:xfrm>
                <a:off x="7785461" y="2206946"/>
                <a:ext cx="1001859" cy="1001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092766" y="2206946"/>
                <a:ext cx="2154250" cy="10018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1453119" y="2407419"/>
              <a:ext cx="498276" cy="498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Google Shape;247;p39"/>
          <p:cNvSpPr txBox="1">
            <a:spLocks/>
          </p:cNvSpPr>
          <p:nvPr/>
        </p:nvSpPr>
        <p:spPr>
          <a:xfrm>
            <a:off x="698950" y="2223786"/>
            <a:ext cx="1208704" cy="6945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dist">
              <a:buClr>
                <a:schemeClr val="lt1"/>
              </a:buClr>
              <a:buSzPts val="4000"/>
            </a:pPr>
            <a:r>
              <a:rPr lang="zh-TW" altLang="en-US" sz="2000" kern="100" dirty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與談</a:t>
            </a:r>
            <a:r>
              <a:rPr lang="zh-TW" altLang="en-US" sz="2000" kern="100" dirty="0" smtClean="0">
                <a:solidFill>
                  <a:srgbClr val="EC690E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人</a:t>
            </a:r>
            <a:endParaRPr lang="zh-TW" altLang="en-US" sz="2000" kern="100" dirty="0">
              <a:solidFill>
                <a:srgbClr val="EC690E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0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826</Words>
  <Application>Microsoft Office PowerPoint</Application>
  <PresentationFormat>如螢幕大小 (4:3)</PresentationFormat>
  <Paragraphs>182</Paragraphs>
  <Slides>40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49" baseType="lpstr">
      <vt:lpstr>Hanyi Senty Yongle Encyclopedia</vt:lpstr>
      <vt:lpstr>Noto Sans TC Black</vt:lpstr>
      <vt:lpstr>Noto Sans TC Medium</vt:lpstr>
      <vt:lpstr>新細明體</vt:lpstr>
      <vt:lpstr>Arial</vt:lpstr>
      <vt:lpstr>Calibri</vt:lpstr>
      <vt:lpstr>Office 佈景主題</vt:lpstr>
      <vt:lpstr>自訂設計</vt:lpstr>
      <vt:lpstr>1_自訂設計</vt:lpstr>
      <vt:lpstr>PowerPoint 簡報</vt:lpstr>
      <vt:lpstr>開幕式 </vt:lpstr>
      <vt:lpstr>貴賓致詞 </vt:lpstr>
      <vt:lpstr>大合照</vt:lpstr>
      <vt:lpstr>新冠疫情下的 國際交流</vt:lpstr>
      <vt:lpstr>新冠疫情下的國際交流</vt:lpstr>
      <vt:lpstr>新冠疫情下的國際交流</vt:lpstr>
      <vt:lpstr>新冠疫情下的國際交流</vt:lpstr>
      <vt:lpstr>新冠疫情下的國際交流</vt:lpstr>
      <vt:lpstr>新冠疫情下的國際交流</vt:lpstr>
      <vt:lpstr>新冠疫情下的國際交流 實務經驗分享</vt:lpstr>
      <vt:lpstr>新冠疫情下的國際交流</vt:lpstr>
      <vt:lpstr>PowerPoint 簡報</vt:lpstr>
      <vt:lpstr>PowerPoint 簡報</vt:lpstr>
      <vt:lpstr>PowerPoint 簡報</vt:lpstr>
      <vt:lpstr>PowerPoint 簡報</vt:lpstr>
      <vt:lpstr>休息時間 10:50~11:00</vt:lpstr>
      <vt:lpstr>在國際教育旅行中融合SDGs議題</vt:lpstr>
      <vt:lpstr>在國際教育旅行中融合SDGs議題</vt:lpstr>
      <vt:lpstr>PowerPoint 簡報</vt:lpstr>
      <vt:lpstr>PowerPoint 簡報</vt:lpstr>
      <vt:lpstr>PowerPoint 簡報</vt:lpstr>
      <vt:lpstr>PowerPoint 簡報</vt:lpstr>
      <vt:lpstr>休息時間 14:20~14:30</vt:lpstr>
      <vt:lpstr>在國際教育旅行中融合SDGs議題 實務經驗分享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休息時間 15:50~16:00</vt:lpstr>
      <vt:lpstr>國際教育在地連結的 套裝旅行行程-以新北市為例</vt:lpstr>
      <vt:lpstr>PowerPoint 簡報</vt:lpstr>
      <vt:lpstr>PowerPoint 簡報</vt:lpstr>
      <vt:lpstr>PowerPoint 簡報</vt:lpstr>
      <vt:lpstr>PowerPoint 簡報</vt:lpstr>
      <vt:lpstr>感謝您今天的參與 祝您有個美好的週末假期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56</cp:revision>
  <dcterms:modified xsi:type="dcterms:W3CDTF">2021-11-16T09:11:26Z</dcterms:modified>
</cp:coreProperties>
</file>