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8" d="100"/>
          <a:sy n="68" d="100"/>
        </p:scale>
        <p:origin x="10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E6443-C0FA-478F-BA11-0180C47DAF2F}" type="datetimeFigureOut">
              <a:rPr lang="zh-TW" altLang="en-US" smtClean="0"/>
              <a:t>2023/3/17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27FE7-E088-40D3-877A-01AE4A64DF54}" type="slidenum">
              <a:rPr lang="zh-TW" altLang="en-US" smtClean="0"/>
              <a:t>‹#›</a:t>
            </a:fld>
            <a:endParaRPr lang="zh-TW" altLang="en-US"/>
          </a:p>
        </p:txBody>
      </p:sp>
    </p:spTree>
    <p:extLst>
      <p:ext uri="{BB962C8B-B14F-4D97-AF65-F5344CB8AC3E}">
        <p14:creationId xmlns:p14="http://schemas.microsoft.com/office/powerpoint/2010/main" val="178546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p51:notes"/>
          <p:cNvSpPr txBox="1">
            <a:spLocks noGrp="1"/>
          </p:cNvSpPr>
          <p:nvPr>
            <p:ph type="body" idx="1"/>
          </p:nvPr>
        </p:nvSpPr>
        <p:spPr>
          <a:xfrm>
            <a:off x="685800" y="4401957"/>
            <a:ext cx="5486400" cy="360160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0" name="Google Shape;1820;p51:notes"/>
          <p:cNvSpPr>
            <a:spLocks noGrp="1" noRot="1" noChangeAspect="1"/>
          </p:cNvSpPr>
          <p:nvPr>
            <p:ph type="sldImg" idx="2"/>
          </p:nvPr>
        </p:nvSpPr>
        <p:spPr>
          <a:xfrm>
            <a:off x="685800" y="1143000"/>
            <a:ext cx="5486400" cy="30876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20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atin typeface="標楷體" panose="03000509000000000000" pitchFamily="65" charset="-120"/>
                <a:ea typeface="標楷體" panose="03000509000000000000" pitchFamily="65" charset="-120"/>
              </a:defRPr>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atin typeface="標楷體" panose="03000509000000000000" pitchFamily="65" charset="-120"/>
                <a:ea typeface="標楷體" panose="03000509000000000000" pitchFamily="65"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24738-5A24-4DC7-8754-8C8456F78F9F}"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7157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956DAE-052A-4127-BD80-2781E4E0BD93}"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87580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8EB9A4-C34A-4380-844C-0137C9ED3A2F}"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592291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內頁">
    <p:spTree>
      <p:nvGrpSpPr>
        <p:cNvPr id="1" name=""/>
        <p:cNvGrpSpPr/>
        <p:nvPr/>
      </p:nvGrpSpPr>
      <p:grpSpPr>
        <a:xfrm>
          <a:off x="0" y="0"/>
          <a:ext cx="0" cy="0"/>
          <a:chOff x="0" y="0"/>
          <a:chExt cx="0" cy="0"/>
        </a:xfrm>
      </p:grpSpPr>
      <p:sp>
        <p:nvSpPr>
          <p:cNvPr id="6" name="標題 4"/>
          <p:cNvSpPr>
            <a:spLocks noGrp="1"/>
          </p:cNvSpPr>
          <p:nvPr>
            <p:ph type="title"/>
          </p:nvPr>
        </p:nvSpPr>
        <p:spPr>
          <a:xfrm>
            <a:off x="459509" y="991610"/>
            <a:ext cx="10515600" cy="1325563"/>
          </a:xfrm>
        </p:spPr>
        <p:txBody>
          <a:bodyPr/>
          <a:lstStyle>
            <a:lvl1pPr>
              <a:defRPr>
                <a:latin typeface="標楷體" panose="03000509000000000000" pitchFamily="65" charset="-120"/>
                <a:ea typeface="標楷體" panose="03000509000000000000" pitchFamily="65" charset="-120"/>
              </a:defRPr>
            </a:lvl1pPr>
          </a:lstStyle>
          <a:p>
            <a:endParaRPr lang="zh-TW" altLang="en-US" dirty="0"/>
          </a:p>
        </p:txBody>
      </p:sp>
      <p:sp>
        <p:nvSpPr>
          <p:cNvPr id="7" name="內容版面配置區 5"/>
          <p:cNvSpPr>
            <a:spLocks noGrp="1"/>
          </p:cNvSpPr>
          <p:nvPr>
            <p:ph sz="quarter" idx="13"/>
          </p:nvPr>
        </p:nvSpPr>
        <p:spPr>
          <a:xfrm>
            <a:off x="459509" y="2473324"/>
            <a:ext cx="10515600" cy="4202113"/>
          </a:xfrm>
        </p:spPr>
        <p:txBody>
          <a:bodyPr/>
          <a:lstStyle>
            <a:lvl1pPr>
              <a:defRPr>
                <a:latin typeface="標楷體" panose="03000509000000000000" pitchFamily="65" charset="-120"/>
                <a:ea typeface="標楷體" panose="03000509000000000000" pitchFamily="65" charset="-120"/>
              </a:defRPr>
            </a:lvl1pPr>
          </a:lstStyle>
          <a:p>
            <a:endParaRPr lang="zh-TW" altLang="en-US" dirty="0"/>
          </a:p>
        </p:txBody>
      </p:sp>
    </p:spTree>
    <p:extLst>
      <p:ext uri="{BB962C8B-B14F-4D97-AF65-F5344CB8AC3E}">
        <p14:creationId xmlns:p14="http://schemas.microsoft.com/office/powerpoint/2010/main" val="34473878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致謝結尾頁3">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9448800" y="6492875"/>
            <a:ext cx="2743200" cy="365125"/>
          </a:xfrm>
        </p:spPr>
        <p:txBody>
          <a:bodyPr/>
          <a:lstStyle>
            <a:lvl1pPr>
              <a:defRPr sz="1400" b="1">
                <a:solidFill>
                  <a:srgbClr val="1B9DD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400" b="1" i="0" u="none" strike="noStrike" kern="1200" cap="none" spc="0" normalizeH="0" baseline="0" noProof="0" smtClean="0">
                <a:ln>
                  <a:noFill/>
                </a:ln>
                <a:solidFill>
                  <a:srgbClr val="1B9DD1"/>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1" i="0" u="none" strike="noStrike" kern="1200" cap="none" spc="0" normalizeH="0" baseline="0" noProof="0">
              <a:ln>
                <a:noFill/>
              </a:ln>
              <a:solidFill>
                <a:srgbClr val="1B9DD1"/>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9364634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7" name="標題 1"/>
          <p:cNvSpPr>
            <a:spLocks noGrp="1"/>
          </p:cNvSpPr>
          <p:nvPr>
            <p:ph type="ctrTitle" idx="4294967295"/>
          </p:nvPr>
        </p:nvSpPr>
        <p:spPr>
          <a:xfrm>
            <a:off x="1856509" y="1687142"/>
            <a:ext cx="8515927" cy="1554821"/>
          </a:xfrm>
        </p:spPr>
        <p:txBody>
          <a:bodyPr anchor="ctr">
            <a:normAutofit/>
          </a:bodyPr>
          <a:lstStyle/>
          <a:p>
            <a:endParaRPr lang="zh-TW" altLang="en-US" b="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8" name="副標題 2"/>
          <p:cNvSpPr>
            <a:spLocks noGrp="1"/>
          </p:cNvSpPr>
          <p:nvPr>
            <p:ph type="subTitle" idx="4294967295"/>
          </p:nvPr>
        </p:nvSpPr>
        <p:spPr>
          <a:xfrm>
            <a:off x="1856509" y="3252417"/>
            <a:ext cx="8515927" cy="1655762"/>
          </a:xfrm>
        </p:spPr>
        <p:txBody>
          <a:bodyPr/>
          <a:lstStyle/>
          <a:p>
            <a:endParaRPr lang="zh-TW" altLang="en-US" b="0">
              <a:ln w="0"/>
              <a:solidFill>
                <a:schemeClr val="accent6">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566474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錄">
    <p:spTree>
      <p:nvGrpSpPr>
        <p:cNvPr id="1" name=""/>
        <p:cNvGrpSpPr/>
        <p:nvPr/>
      </p:nvGrpSpPr>
      <p:grpSpPr>
        <a:xfrm>
          <a:off x="0" y="0"/>
          <a:ext cx="0" cy="0"/>
          <a:chOff x="0" y="0"/>
          <a:chExt cx="0" cy="0"/>
        </a:xfrm>
      </p:grpSpPr>
      <p:pic>
        <p:nvPicPr>
          <p:cNvPr id="4" name="圖片 3"/>
          <p:cNvPicPr>
            <a:picLocks noChangeAspect="1"/>
          </p:cNvPicPr>
          <p:nvPr userDrawn="1"/>
        </p:nvPicPr>
        <p:blipFill>
          <a:blip r:embed="rId2"/>
          <a:stretch>
            <a:fillRect/>
          </a:stretch>
        </p:blipFill>
        <p:spPr>
          <a:xfrm>
            <a:off x="11441757" y="6180672"/>
            <a:ext cx="629725" cy="568990"/>
          </a:xfrm>
          <a:prstGeom prst="rect">
            <a:avLst/>
          </a:prstGeom>
        </p:spPr>
      </p:pic>
      <p:sp>
        <p:nvSpPr>
          <p:cNvPr id="5" name="投影片編號版面配置區 4"/>
          <p:cNvSpPr>
            <a:spLocks noGrp="1"/>
          </p:cNvSpPr>
          <p:nvPr>
            <p:ph type="sldNum" sz="quarter" idx="12"/>
          </p:nvPr>
        </p:nvSpPr>
        <p:spPr>
          <a:xfrm>
            <a:off x="9227128" y="6282604"/>
            <a:ext cx="2743200" cy="365125"/>
          </a:xfrm>
        </p:spPr>
        <p:txBody>
          <a:bodyPr/>
          <a:lstStyle>
            <a:lvl1pPr>
              <a:defRPr sz="1400" b="1">
                <a:solidFill>
                  <a:schemeClr val="bg1"/>
                </a:solidFill>
                <a:latin typeface="Arial Black" panose="020B0A040201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79EC58-2328-4C2C-91F3-5D8419C9CBAE}" type="slidenum">
              <a:rPr kumimoji="0" lang="zh-TW" altLang="en-US" sz="1400" b="1" i="0" u="none" strike="noStrike" kern="1200" cap="none" spc="0" normalizeH="0" baseline="0" noProof="0" smtClean="0">
                <a:ln>
                  <a:noFill/>
                </a:ln>
                <a:solidFill>
                  <a:prstClr val="white"/>
                </a:solidFill>
                <a:effectLst/>
                <a:uLnTx/>
                <a:uFillTx/>
                <a:latin typeface="Arial Black" panose="020B0A04020102020204"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1" i="0" u="none" strike="noStrike" kern="1200" cap="none" spc="0" normalizeH="0" baseline="0" noProof="0" dirty="0">
              <a:ln>
                <a:noFill/>
              </a:ln>
              <a:solidFill>
                <a:prstClr val="white"/>
              </a:solidFill>
              <a:effectLst/>
              <a:uLnTx/>
              <a:uFillTx/>
              <a:latin typeface="Arial Black" panose="020B0A040201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4124345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插頁">
    <p:spTree>
      <p:nvGrpSpPr>
        <p:cNvPr id="1" name=""/>
        <p:cNvGrpSpPr/>
        <p:nvPr/>
      </p:nvGrpSpPr>
      <p:grpSpPr>
        <a:xfrm>
          <a:off x="0" y="0"/>
          <a:ext cx="0" cy="0"/>
          <a:chOff x="0" y="0"/>
          <a:chExt cx="0" cy="0"/>
        </a:xfrm>
      </p:grpSpPr>
      <p:sp>
        <p:nvSpPr>
          <p:cNvPr id="6" name="標題 2"/>
          <p:cNvSpPr>
            <a:spLocks noGrp="1"/>
          </p:cNvSpPr>
          <p:nvPr>
            <p:ph type="title"/>
          </p:nvPr>
        </p:nvSpPr>
        <p:spPr>
          <a:xfrm>
            <a:off x="4331500" y="2510773"/>
            <a:ext cx="4784388" cy="1006475"/>
          </a:xfrm>
        </p:spPr>
        <p:txBody>
          <a:bodyPr/>
          <a:lstStyle/>
          <a:p>
            <a:endParaRPr lang="zh-TW" altLang="en-US" dirty="0">
              <a:solidFill>
                <a:schemeClr val="accent6">
                  <a:lumMod val="50000"/>
                </a:schemeClr>
              </a:solidFill>
            </a:endParaRPr>
          </a:p>
        </p:txBody>
      </p:sp>
      <p:sp>
        <p:nvSpPr>
          <p:cNvPr id="7" name="文字版面配置區 3"/>
          <p:cNvSpPr>
            <a:spLocks noGrp="1"/>
          </p:cNvSpPr>
          <p:nvPr>
            <p:ph type="body" sz="quarter" idx="14"/>
          </p:nvPr>
        </p:nvSpPr>
        <p:spPr>
          <a:xfrm>
            <a:off x="4332210" y="3620671"/>
            <a:ext cx="4783678" cy="935038"/>
          </a:xfrm>
        </p:spPr>
        <p:txBody>
          <a:bodyPr/>
          <a:lstStyle/>
          <a:p>
            <a:endParaRPr lang="zh-TW" altLang="en-US" dirty="0">
              <a:solidFill>
                <a:schemeClr val="accent6">
                  <a:lumMod val="75000"/>
                </a:schemeClr>
              </a:solidFill>
            </a:endParaRPr>
          </a:p>
        </p:txBody>
      </p:sp>
      <p:sp>
        <p:nvSpPr>
          <p:cNvPr id="8" name="文字方塊 7"/>
          <p:cNvSpPr txBox="1"/>
          <p:nvPr userDrawn="1"/>
        </p:nvSpPr>
        <p:spPr>
          <a:xfrm>
            <a:off x="3000197" y="2647120"/>
            <a:ext cx="140519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9600" b="0"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新細明體" panose="02020500000000000000" pitchFamily="18" charset="-120"/>
                <a:cs typeface="Arial" panose="020B0604020202020204" pitchFamily="34" charset="0"/>
              </a:rPr>
              <a:t>1</a:t>
            </a:r>
            <a:endParaRPr kumimoji="0" lang="zh-TW" altLang="en-US" sz="96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pic>
        <p:nvPicPr>
          <p:cNvPr id="11" name="圖片 10"/>
          <p:cNvPicPr>
            <a:picLocks noChangeAspect="1"/>
          </p:cNvPicPr>
          <p:nvPr userDrawn="1"/>
        </p:nvPicPr>
        <p:blipFill>
          <a:blip r:embed="rId2"/>
          <a:stretch>
            <a:fillRect/>
          </a:stretch>
        </p:blipFill>
        <p:spPr>
          <a:xfrm>
            <a:off x="4331500" y="3500579"/>
            <a:ext cx="4867918" cy="100873"/>
          </a:xfrm>
          <a:prstGeom prst="rect">
            <a:avLst/>
          </a:prstGeom>
        </p:spPr>
      </p:pic>
    </p:spTree>
    <p:extLst>
      <p:ext uri="{BB962C8B-B14F-4D97-AF65-F5344CB8AC3E}">
        <p14:creationId xmlns:p14="http://schemas.microsoft.com/office/powerpoint/2010/main" val="34270782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結尾頁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7496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BE1A0E-0B1B-4A0A-862F-570EDD7550BD}"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67767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atin typeface="標楷體" panose="03000509000000000000" pitchFamily="65" charset="-120"/>
                <a:ea typeface="標楷體" panose="03000509000000000000" pitchFamily="65" charset="-120"/>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AF93B3-C0C8-44AF-87B8-47E431BE3210}"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483391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B478EF-C793-4373-A7D5-AC0027C82666}"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3090621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A7B585-C8A5-4CD5-8F22-5AFFAF552883}"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頁尾版面配置區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9" name="投影片編號版面配置區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6472966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8E5306-4099-4811-A800-05056B4F8E36}"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投影片編號版面配置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735228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11C668-9A40-44E3-8871-0478A3886E79}"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3" name="頁尾版面配置區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8399408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571595-39AD-42BD-8950-AD918B18AE29}"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4872195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158383-FAB4-4810-84A2-F6310C776019}"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頁尾版面配置區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7" name="投影片編號版面配置區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3630527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5ED"/>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60B6B9-E1F0-46F7-891F-779C4497EB8E}"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3/17/2023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3D01C5-B366-4378-B770-DCC016FED0B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009774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normAutofit/>
          </a:bodyPr>
          <a:lstStyle/>
          <a:p>
            <a:r>
              <a:rPr lang="zh-TW" altLang="zh-TW" dirty="0" smtClean="0"/>
              <a:t>國際教育旅行補助計畫及</a:t>
            </a:r>
            <a:r>
              <a:rPr lang="en-US" altLang="zh-TW" dirty="0" smtClean="0"/>
              <a:t>IERC</a:t>
            </a:r>
            <a:r>
              <a:rPr lang="zh-TW" altLang="zh-TW" dirty="0" smtClean="0"/>
              <a:t>工作說明</a:t>
            </a:r>
            <a:endParaRPr lang="zh-TW" altLang="en-US" dirty="0"/>
          </a:p>
        </p:txBody>
      </p:sp>
      <p:sp>
        <p:nvSpPr>
          <p:cNvPr id="6" name="副標題 5"/>
          <p:cNvSpPr>
            <a:spLocks noGrp="1"/>
          </p:cNvSpPr>
          <p:nvPr>
            <p:ph type="subTitle" idx="1"/>
          </p:nvPr>
        </p:nvSpPr>
        <p:spPr>
          <a:xfrm>
            <a:off x="1524000" y="4227117"/>
            <a:ext cx="9144000" cy="1655762"/>
          </a:xfrm>
        </p:spPr>
        <p:txBody>
          <a:bodyPr>
            <a:normAutofit/>
          </a:bodyPr>
          <a:lstStyle/>
          <a:p>
            <a:r>
              <a:rPr lang="zh-TW" altLang="en-US" dirty="0"/>
              <a:t>臺灣國際教育旅行聯盟</a:t>
            </a:r>
            <a:r>
              <a:rPr lang="en-US" altLang="zh-TW" dirty="0"/>
              <a:t>2.0</a:t>
            </a:r>
            <a:r>
              <a:rPr lang="zh-TW" altLang="en-US" dirty="0"/>
              <a:t>總召 </a:t>
            </a:r>
            <a:br>
              <a:rPr lang="zh-TW" altLang="en-US" dirty="0"/>
            </a:br>
            <a:r>
              <a:rPr lang="zh-TW" altLang="en-US" dirty="0"/>
              <a:t>高雄市立中山高級中學 林香吟校長</a:t>
            </a:r>
          </a:p>
          <a:p>
            <a:endParaRPr lang="zh-TW" altLang="en-US" dirty="0"/>
          </a:p>
          <a:p>
            <a:endParaRPr lang="zh-TW" altLang="en-US" dirty="0"/>
          </a:p>
        </p:txBody>
      </p:sp>
    </p:spTree>
    <p:extLst>
      <p:ext uri="{BB962C8B-B14F-4D97-AF65-F5344CB8AC3E}">
        <p14:creationId xmlns:p14="http://schemas.microsoft.com/office/powerpoint/2010/main" val="2162698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5644"/>
            <a:ext cx="10515600" cy="1325563"/>
          </a:xfrm>
        </p:spPr>
        <p:txBody>
          <a:bodyPr>
            <a:normAutofit/>
          </a:bodyPr>
          <a:lstStyle/>
          <a:p>
            <a:r>
              <a:rPr lang="zh-TW" altLang="en-US" sz="2800" dirty="0" smtClean="0">
                <a:latin typeface="+mn-ea"/>
              </a:rPr>
              <a:t>國際教育旅行補助計畫實施計畫</a:t>
            </a:r>
            <a:r>
              <a:rPr lang="en-US" altLang="zh-TW" sz="2800" dirty="0" smtClean="0">
                <a:latin typeface="+mn-ea"/>
              </a:rPr>
              <a:t>-</a:t>
            </a:r>
            <a:r>
              <a:rPr lang="zh-TW" altLang="en-US" sz="2800" dirty="0">
                <a:latin typeface="+mn-ea"/>
              </a:rPr>
              <a:t>５</a:t>
            </a:r>
            <a:endParaRPr lang="zh-TW" altLang="en-US" sz="2800" dirty="0"/>
          </a:p>
        </p:txBody>
      </p:sp>
      <p:sp>
        <p:nvSpPr>
          <p:cNvPr id="3" name="內容版面配置區 2"/>
          <p:cNvSpPr>
            <a:spLocks noGrp="1"/>
          </p:cNvSpPr>
          <p:nvPr>
            <p:ph idx="1"/>
          </p:nvPr>
        </p:nvSpPr>
        <p:spPr>
          <a:xfrm>
            <a:off x="161050" y="1456851"/>
            <a:ext cx="5734878" cy="4899499"/>
          </a:xfrm>
        </p:spPr>
        <p:txBody>
          <a:bodyPr>
            <a:normAutofit/>
          </a:bodyPr>
          <a:lstStyle/>
          <a:p>
            <a:pPr>
              <a:lnSpc>
                <a:spcPct val="150000"/>
              </a:lnSpc>
            </a:pPr>
            <a:r>
              <a:rPr lang="zh-TW" altLang="en-US" b="1" dirty="0">
                <a:latin typeface="標楷體" panose="03000509000000000000" pitchFamily="65" charset="-120"/>
                <a:ea typeface="標楷體" panose="03000509000000000000" pitchFamily="65" charset="-120"/>
              </a:rPr>
              <a:t>國際教育旅行活動課程化</a:t>
            </a:r>
            <a:r>
              <a:rPr lang="zh-TW" altLang="en-US" b="1" dirty="0" smtClean="0">
                <a:latin typeface="標楷體" panose="03000509000000000000" pitchFamily="65" charset="-120"/>
                <a:ea typeface="標楷體" panose="03000509000000000000" pitchFamily="65" charset="-120"/>
              </a:rPr>
              <a:t>計畫</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依據國際教育議題實質內涵項目，設定之學生學習目標。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請至少勾選三項</a:t>
            </a:r>
            <a:r>
              <a:rPr lang="en-US" altLang="zh-TW" sz="2400" dirty="0" smtClean="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＊參照右圖</a:t>
            </a:r>
            <a:r>
              <a:rPr lang="en-US" altLang="zh-TW" sz="2400" b="1" dirty="0" smtClean="0">
                <a:latin typeface="標楷體" panose="03000509000000000000" pitchFamily="65" charset="-120"/>
                <a:ea typeface="標楷體" panose="03000509000000000000" pitchFamily="65" charset="-120"/>
              </a:rPr>
              <a:t/>
            </a:r>
            <a:br>
              <a:rPr lang="en-US" altLang="zh-TW" sz="2400" b="1" dirty="0" smtClean="0">
                <a:latin typeface="標楷體" panose="03000509000000000000" pitchFamily="65" charset="-120"/>
                <a:ea typeface="標楷體" panose="03000509000000000000" pitchFamily="65" charset="-120"/>
              </a:rPr>
            </a:b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評量方式</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□反思與回饋，完成學習歷程 </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□其他</a:t>
            </a:r>
            <a:r>
              <a:rPr lang="en-US" altLang="zh-TW" sz="2400" dirty="0">
                <a:latin typeface="標楷體" panose="03000509000000000000" pitchFamily="65" charset="-120"/>
                <a:ea typeface="標楷體" panose="03000509000000000000" pitchFamily="65" charset="-120"/>
              </a:rPr>
              <a:t>____________</a:t>
            </a:r>
            <a:endParaRPr lang="zh-TW" altLang="zh-TW" sz="2400" dirty="0">
              <a:latin typeface="標楷體" panose="03000509000000000000" pitchFamily="65" charset="-120"/>
              <a:ea typeface="標楷體" panose="03000509000000000000" pitchFamily="65" charset="-120"/>
            </a:endParaRPr>
          </a:p>
          <a:p>
            <a:endParaRPr lang="zh-TW" altLang="zh-TW" b="1" dirty="0"/>
          </a:p>
          <a:p>
            <a:endParaRPr lang="zh-TW" altLang="en-US" sz="2400" dirty="0"/>
          </a:p>
        </p:txBody>
      </p:sp>
      <p:pic>
        <p:nvPicPr>
          <p:cNvPr id="5" name="圖片 4"/>
          <p:cNvPicPr>
            <a:picLocks noChangeAspect="1"/>
          </p:cNvPicPr>
          <p:nvPr/>
        </p:nvPicPr>
        <p:blipFill>
          <a:blip r:embed="rId2"/>
          <a:stretch>
            <a:fillRect/>
          </a:stretch>
        </p:blipFill>
        <p:spPr>
          <a:xfrm>
            <a:off x="7036424" y="1339934"/>
            <a:ext cx="4748418" cy="5381541"/>
          </a:xfrm>
          <a:prstGeom prst="rect">
            <a:avLst/>
          </a:prstGeom>
        </p:spPr>
      </p:pic>
      <p:graphicFrame>
        <p:nvGraphicFramePr>
          <p:cNvPr id="6" name="表格 5"/>
          <p:cNvGraphicFramePr>
            <a:graphicFrameLocks noGrp="1"/>
          </p:cNvGraphicFramePr>
          <p:nvPr>
            <p:extLst/>
          </p:nvPr>
        </p:nvGraphicFramePr>
        <p:xfrm>
          <a:off x="6056977" y="0"/>
          <a:ext cx="6135023" cy="6873240"/>
        </p:xfrm>
        <a:graphic>
          <a:graphicData uri="http://schemas.openxmlformats.org/drawingml/2006/table">
            <a:tbl>
              <a:tblPr>
                <a:tableStyleId>{5940675A-B579-460E-94D1-54222C63F5DA}</a:tableStyleId>
              </a:tblPr>
              <a:tblGrid>
                <a:gridCol w="1010196">
                  <a:extLst>
                    <a:ext uri="{9D8B030D-6E8A-4147-A177-3AD203B41FA5}">
                      <a16:colId xmlns:a16="http://schemas.microsoft.com/office/drawing/2014/main" val="722478291"/>
                    </a:ext>
                  </a:extLst>
                </a:gridCol>
                <a:gridCol w="1558587">
                  <a:extLst>
                    <a:ext uri="{9D8B030D-6E8A-4147-A177-3AD203B41FA5}">
                      <a16:colId xmlns:a16="http://schemas.microsoft.com/office/drawing/2014/main" val="1106709698"/>
                    </a:ext>
                  </a:extLst>
                </a:gridCol>
                <a:gridCol w="1735090">
                  <a:extLst>
                    <a:ext uri="{9D8B030D-6E8A-4147-A177-3AD203B41FA5}">
                      <a16:colId xmlns:a16="http://schemas.microsoft.com/office/drawing/2014/main" val="2595906604"/>
                    </a:ext>
                  </a:extLst>
                </a:gridCol>
                <a:gridCol w="1831150">
                  <a:extLst>
                    <a:ext uri="{9D8B030D-6E8A-4147-A177-3AD203B41FA5}">
                      <a16:colId xmlns:a16="http://schemas.microsoft.com/office/drawing/2014/main" val="2498802051"/>
                    </a:ext>
                  </a:extLst>
                </a:gridCol>
              </a:tblGrid>
              <a:tr h="530353">
                <a:tc>
                  <a:txBody>
                    <a:bodyPr/>
                    <a:lstStyle/>
                    <a:p>
                      <a:pPr>
                        <a:lnSpc>
                          <a:spcPts val="2100"/>
                        </a:lnSpc>
                        <a:spcAft>
                          <a:spcPts val="0"/>
                        </a:spcAft>
                      </a:pPr>
                      <a:r>
                        <a:rPr lang="zh-TW" sz="1300" dirty="0">
                          <a:effectLst/>
                          <a:latin typeface="標楷體" panose="03000509000000000000" pitchFamily="65" charset="-120"/>
                          <a:ea typeface="標楷體" panose="03000509000000000000" pitchFamily="65" charset="-120"/>
                        </a:rPr>
                        <a:t>教育階段</a:t>
                      </a:r>
                      <a:r>
                        <a:rPr lang="en-US" sz="1300" dirty="0">
                          <a:effectLst/>
                          <a:latin typeface="標楷體" panose="03000509000000000000" pitchFamily="65" charset="-120"/>
                          <a:ea typeface="標楷體" panose="03000509000000000000" pitchFamily="65" charset="-120"/>
                        </a:rPr>
                        <a:t>/</a:t>
                      </a:r>
                      <a:r>
                        <a:rPr lang="en-US" sz="1300" dirty="0" err="1">
                          <a:effectLst/>
                          <a:latin typeface="標楷體" panose="03000509000000000000" pitchFamily="65" charset="-120"/>
                          <a:ea typeface="標楷體" panose="03000509000000000000" pitchFamily="65" charset="-120"/>
                        </a:rPr>
                        <a:t>面向</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a:lnSpc>
                          <a:spcPts val="2100"/>
                        </a:lnSpc>
                        <a:spcAft>
                          <a:spcPts val="0"/>
                        </a:spcAft>
                      </a:pPr>
                      <a:r>
                        <a:rPr lang="en-US" sz="1300" dirty="0" err="1">
                          <a:effectLst/>
                          <a:latin typeface="標楷體" panose="03000509000000000000" pitchFamily="65" charset="-120"/>
                          <a:ea typeface="標楷體" panose="03000509000000000000" pitchFamily="65" charset="-120"/>
                        </a:rPr>
                        <a:t>國小</a:t>
                      </a:r>
                      <a:r>
                        <a:rPr lang="en-US" sz="1300" dirty="0">
                          <a:effectLst/>
                          <a:latin typeface="標楷體" panose="03000509000000000000" pitchFamily="65" charset="-120"/>
                          <a:ea typeface="標楷體" panose="03000509000000000000" pitchFamily="65" charset="-120"/>
                        </a:rPr>
                        <a:t>(E) </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a:lnSpc>
                          <a:spcPts val="2100"/>
                        </a:lnSpc>
                        <a:spcAft>
                          <a:spcPts val="0"/>
                        </a:spcAft>
                      </a:pPr>
                      <a:r>
                        <a:rPr lang="en-US" sz="1300" dirty="0" err="1">
                          <a:effectLst/>
                          <a:latin typeface="標楷體" panose="03000509000000000000" pitchFamily="65" charset="-120"/>
                          <a:ea typeface="標楷體" panose="03000509000000000000" pitchFamily="65" charset="-120"/>
                        </a:rPr>
                        <a:t>國中</a:t>
                      </a:r>
                      <a:r>
                        <a:rPr lang="en-US" sz="1300" dirty="0">
                          <a:effectLst/>
                          <a:latin typeface="標楷體" panose="03000509000000000000" pitchFamily="65" charset="-120"/>
                          <a:ea typeface="標楷體" panose="03000509000000000000" pitchFamily="65" charset="-120"/>
                        </a:rPr>
                        <a:t>(J) </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a:lnSpc>
                          <a:spcPts val="2100"/>
                        </a:lnSpc>
                        <a:spcAft>
                          <a:spcPts val="0"/>
                        </a:spcAft>
                      </a:pPr>
                      <a:r>
                        <a:rPr lang="en-US" sz="1300">
                          <a:effectLst/>
                          <a:latin typeface="標楷體" panose="03000509000000000000" pitchFamily="65" charset="-120"/>
                          <a:ea typeface="標楷體" panose="03000509000000000000" pitchFamily="65" charset="-120"/>
                        </a:rPr>
                        <a:t>高中(U) </a:t>
                      </a:r>
                      <a:endParaRPr lang="zh-TW" sz="130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extLst>
                  <a:ext uri="{0D108BD9-81ED-4DB2-BD59-A6C34878D82A}">
                    <a16:rowId xmlns:a16="http://schemas.microsoft.com/office/drawing/2014/main" val="2909165701"/>
                  </a:ext>
                </a:extLst>
              </a:tr>
              <a:tr h="1584261">
                <a:tc>
                  <a:txBody>
                    <a:bodyPr/>
                    <a:lstStyle/>
                    <a:p>
                      <a:pPr>
                        <a:spcAft>
                          <a:spcPts val="0"/>
                        </a:spcAft>
                      </a:pPr>
                      <a:r>
                        <a:rPr lang="en-US" sz="1300" dirty="0" err="1">
                          <a:effectLst/>
                          <a:latin typeface="標楷體" panose="03000509000000000000" pitchFamily="65" charset="-120"/>
                          <a:ea typeface="標楷體" panose="03000509000000000000" pitchFamily="65" charset="-120"/>
                        </a:rPr>
                        <a:t>彰顯國家價值</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202565" indent="-20256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E1 </a:t>
                      </a:r>
                      <a:r>
                        <a:rPr lang="zh-TW" sz="1300" dirty="0">
                          <a:effectLst/>
                          <a:latin typeface="標楷體" panose="03000509000000000000" pitchFamily="65" charset="-120"/>
                          <a:ea typeface="標楷體" panose="03000509000000000000" pitchFamily="65" charset="-120"/>
                        </a:rPr>
                        <a:t>了解我國與世界其他國家的文化特質。</a:t>
                      </a:r>
                    </a:p>
                    <a:p>
                      <a:pPr marL="202565" indent="-20256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E2 </a:t>
                      </a:r>
                      <a:r>
                        <a:rPr lang="zh-TW" sz="1300" dirty="0">
                          <a:effectLst/>
                          <a:latin typeface="標楷體" panose="03000509000000000000" pitchFamily="65" charset="-120"/>
                          <a:ea typeface="標楷體" panose="03000509000000000000" pitchFamily="65" charset="-120"/>
                        </a:rPr>
                        <a:t>發展具國際視野的本土認同。</a:t>
                      </a:r>
                    </a:p>
                    <a:p>
                      <a:pPr marL="204470" indent="-21018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E3 </a:t>
                      </a:r>
                      <a:r>
                        <a:rPr lang="zh-TW" sz="1300" dirty="0">
                          <a:effectLst/>
                          <a:latin typeface="標楷體" panose="03000509000000000000" pitchFamily="65" charset="-120"/>
                          <a:ea typeface="標楷體" panose="03000509000000000000" pitchFamily="65" charset="-120"/>
                        </a:rPr>
                        <a:t>具備表達我國本土文化特色的能力。</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210820" indent="-28067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J1 </a:t>
                      </a:r>
                      <a:r>
                        <a:rPr lang="zh-TW" sz="1300" dirty="0">
                          <a:effectLst/>
                          <a:latin typeface="標楷體" panose="03000509000000000000" pitchFamily="65" charset="-120"/>
                          <a:ea typeface="標楷體" panose="03000509000000000000" pitchFamily="65" charset="-120"/>
                        </a:rPr>
                        <a:t>理解我國發展和全球之關聯性。</a:t>
                      </a:r>
                    </a:p>
                    <a:p>
                      <a:pPr marL="117475" indent="-18732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J2 </a:t>
                      </a:r>
                      <a:r>
                        <a:rPr lang="zh-TW" sz="1300" dirty="0">
                          <a:effectLst/>
                          <a:latin typeface="標楷體" panose="03000509000000000000" pitchFamily="65" charset="-120"/>
                          <a:ea typeface="標楷體" panose="03000509000000000000" pitchFamily="65" charset="-120"/>
                        </a:rPr>
                        <a:t>發展國際視野的國家意識。</a:t>
                      </a:r>
                    </a:p>
                    <a:p>
                      <a:pPr marL="117475" indent="-18732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J3 </a:t>
                      </a:r>
                      <a:r>
                        <a:rPr lang="zh-TW" sz="1300" dirty="0">
                          <a:effectLst/>
                          <a:latin typeface="標楷體" panose="03000509000000000000" pitchFamily="65" charset="-120"/>
                          <a:ea typeface="標楷體" panose="03000509000000000000" pitchFamily="65" charset="-120"/>
                        </a:rPr>
                        <a:t>展現認同我國國家價值的行動。</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208915" indent="-208915">
                        <a:spcAft>
                          <a:spcPts val="0"/>
                        </a:spcAft>
                      </a:pPr>
                      <a:r>
                        <a:rPr lang="en-US" sz="1300">
                          <a:effectLst/>
                          <a:latin typeface="標楷體" panose="03000509000000000000" pitchFamily="65" charset="-120"/>
                          <a:ea typeface="標楷體" panose="03000509000000000000" pitchFamily="65" charset="-120"/>
                        </a:rPr>
                        <a:t>□</a:t>
                      </a:r>
                      <a:r>
                        <a:rPr lang="zh-TW" sz="1300">
                          <a:effectLst/>
                          <a:latin typeface="標楷體" panose="03000509000000000000" pitchFamily="65" charset="-120"/>
                          <a:ea typeface="標楷體" panose="03000509000000000000" pitchFamily="65" charset="-120"/>
                        </a:rPr>
                        <a:t>國</a:t>
                      </a:r>
                      <a:r>
                        <a:rPr lang="en-US" sz="1300">
                          <a:effectLst/>
                          <a:latin typeface="標楷體" panose="03000509000000000000" pitchFamily="65" charset="-120"/>
                          <a:ea typeface="標楷體" panose="03000509000000000000" pitchFamily="65" charset="-120"/>
                        </a:rPr>
                        <a:t>U1 </a:t>
                      </a:r>
                      <a:r>
                        <a:rPr lang="zh-TW" sz="1300">
                          <a:effectLst/>
                          <a:latin typeface="標楷體" panose="03000509000000000000" pitchFamily="65" charset="-120"/>
                          <a:ea typeface="標楷體" panose="03000509000000000000" pitchFamily="65" charset="-120"/>
                        </a:rPr>
                        <a:t>從歷史脈絡中理解我國在國際社會的角色與處境。</a:t>
                      </a:r>
                    </a:p>
                    <a:p>
                      <a:pPr marL="208915" indent="-208915">
                        <a:spcAft>
                          <a:spcPts val="0"/>
                        </a:spcAft>
                      </a:pPr>
                      <a:r>
                        <a:rPr lang="en-US" sz="1300">
                          <a:effectLst/>
                          <a:latin typeface="標楷體" panose="03000509000000000000" pitchFamily="65" charset="-120"/>
                          <a:ea typeface="標楷體" panose="03000509000000000000" pitchFamily="65" charset="-120"/>
                        </a:rPr>
                        <a:t>□</a:t>
                      </a:r>
                      <a:r>
                        <a:rPr lang="zh-TW" sz="1300">
                          <a:effectLst/>
                          <a:latin typeface="標楷體" panose="03000509000000000000" pitchFamily="65" charset="-120"/>
                          <a:ea typeface="標楷體" panose="03000509000000000000" pitchFamily="65" charset="-120"/>
                        </a:rPr>
                        <a:t>國</a:t>
                      </a:r>
                      <a:r>
                        <a:rPr lang="en-US" sz="1300">
                          <a:effectLst/>
                          <a:latin typeface="標楷體" panose="03000509000000000000" pitchFamily="65" charset="-120"/>
                          <a:ea typeface="標楷體" panose="03000509000000000000" pitchFamily="65" charset="-120"/>
                        </a:rPr>
                        <a:t>U2 </a:t>
                      </a:r>
                      <a:r>
                        <a:rPr lang="zh-TW" sz="1300">
                          <a:effectLst/>
                          <a:latin typeface="標楷體" panose="03000509000000000000" pitchFamily="65" charset="-120"/>
                          <a:ea typeface="標楷體" panose="03000509000000000000" pitchFamily="65" charset="-120"/>
                        </a:rPr>
                        <a:t>肯認自己對國家的責任。</a:t>
                      </a:r>
                    </a:p>
                    <a:p>
                      <a:pPr marL="114300" indent="-114300">
                        <a:spcAft>
                          <a:spcPts val="0"/>
                        </a:spcAft>
                      </a:pPr>
                      <a:r>
                        <a:rPr lang="en-US" sz="1300">
                          <a:effectLst/>
                          <a:latin typeface="標楷體" panose="03000509000000000000" pitchFamily="65" charset="-120"/>
                          <a:ea typeface="標楷體" panose="03000509000000000000" pitchFamily="65" charset="-120"/>
                        </a:rPr>
                        <a:t>□</a:t>
                      </a:r>
                      <a:r>
                        <a:rPr lang="zh-TW" sz="1300">
                          <a:effectLst/>
                          <a:latin typeface="標楷體" panose="03000509000000000000" pitchFamily="65" charset="-120"/>
                          <a:ea typeface="標楷體" panose="03000509000000000000" pitchFamily="65" charset="-120"/>
                        </a:rPr>
                        <a:t>國</a:t>
                      </a:r>
                      <a:r>
                        <a:rPr lang="en-US" sz="1300">
                          <a:effectLst/>
                          <a:latin typeface="標楷體" panose="03000509000000000000" pitchFamily="65" charset="-120"/>
                          <a:ea typeface="標楷體" panose="03000509000000000000" pitchFamily="65" charset="-120"/>
                        </a:rPr>
                        <a:t>U3 </a:t>
                      </a:r>
                      <a:r>
                        <a:rPr lang="zh-TW" sz="1300">
                          <a:effectLst/>
                          <a:latin typeface="標楷體" panose="03000509000000000000" pitchFamily="65" charset="-120"/>
                          <a:ea typeface="標楷體" panose="03000509000000000000" pitchFamily="65" charset="-120"/>
                        </a:rPr>
                        <a:t>參與我國永續發展的行動。</a:t>
                      </a:r>
                      <a:endParaRPr lang="zh-TW" sz="130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extLst>
                  <a:ext uri="{0D108BD9-81ED-4DB2-BD59-A6C34878D82A}">
                    <a16:rowId xmlns:a16="http://schemas.microsoft.com/office/drawing/2014/main" val="2433090546"/>
                  </a:ext>
                </a:extLst>
              </a:tr>
              <a:tr h="1386229">
                <a:tc>
                  <a:txBody>
                    <a:bodyPr/>
                    <a:lstStyle/>
                    <a:p>
                      <a:pPr>
                        <a:spcAft>
                          <a:spcPts val="0"/>
                        </a:spcAft>
                      </a:pPr>
                      <a:r>
                        <a:rPr lang="zh-TW" sz="1300" dirty="0">
                          <a:effectLst/>
                          <a:latin typeface="標楷體" panose="03000509000000000000" pitchFamily="65" charset="-120"/>
                          <a:ea typeface="標楷體" panose="03000509000000000000" pitchFamily="65" charset="-120"/>
                        </a:rPr>
                        <a:t>尊重多元文化與國際理解</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204470" indent="-21018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E4 </a:t>
                      </a:r>
                      <a:r>
                        <a:rPr lang="zh-TW" sz="1300" dirty="0">
                          <a:effectLst/>
                          <a:latin typeface="標楷體" panose="03000509000000000000" pitchFamily="65" charset="-120"/>
                          <a:ea typeface="標楷體" panose="03000509000000000000" pitchFamily="65" charset="-120"/>
                        </a:rPr>
                        <a:t>了解國際文化的多樣性。</a:t>
                      </a:r>
                    </a:p>
                    <a:p>
                      <a:pPr marL="204470" indent="-21018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E5 </a:t>
                      </a:r>
                      <a:r>
                        <a:rPr lang="zh-TW" sz="1300" dirty="0">
                          <a:effectLst/>
                          <a:latin typeface="標楷體" panose="03000509000000000000" pitchFamily="65" charset="-120"/>
                          <a:ea typeface="標楷體" panose="03000509000000000000" pitchFamily="65" charset="-120"/>
                        </a:rPr>
                        <a:t>發展學習不同文化的意願。</a:t>
                      </a:r>
                    </a:p>
                    <a:p>
                      <a:pPr marL="201930" indent="-17970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E6 </a:t>
                      </a:r>
                      <a:r>
                        <a:rPr lang="zh-TW" sz="1300" dirty="0">
                          <a:effectLst/>
                          <a:latin typeface="標楷體" panose="03000509000000000000" pitchFamily="65" charset="-120"/>
                          <a:ea typeface="標楷體" panose="03000509000000000000" pitchFamily="65" charset="-120"/>
                        </a:rPr>
                        <a:t>區辨衝突與和平的特質。</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207010" indent="-20701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J4 </a:t>
                      </a:r>
                      <a:r>
                        <a:rPr lang="zh-TW" sz="1300" dirty="0">
                          <a:effectLst/>
                          <a:latin typeface="標楷體" panose="03000509000000000000" pitchFamily="65" charset="-120"/>
                          <a:ea typeface="標楷體" panose="03000509000000000000" pitchFamily="65" charset="-120"/>
                        </a:rPr>
                        <a:t>認識跨文化與全球競合的現象。</a:t>
                      </a:r>
                    </a:p>
                    <a:p>
                      <a:pPr marL="207010" indent="-20701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J5 </a:t>
                      </a:r>
                      <a:r>
                        <a:rPr lang="zh-TW" sz="1300" dirty="0">
                          <a:effectLst/>
                          <a:latin typeface="標楷體" panose="03000509000000000000" pitchFamily="65" charset="-120"/>
                          <a:ea typeface="標楷體" panose="03000509000000000000" pitchFamily="65" charset="-120"/>
                        </a:rPr>
                        <a:t>尊重與欣賞世界不同文化的價值。</a:t>
                      </a:r>
                    </a:p>
                    <a:p>
                      <a:pPr marL="114300" indent="-11430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J6 </a:t>
                      </a:r>
                      <a:r>
                        <a:rPr lang="zh-TW" sz="1300" dirty="0">
                          <a:effectLst/>
                          <a:latin typeface="標楷體" panose="03000509000000000000" pitchFamily="65" charset="-120"/>
                          <a:ea typeface="標楷體" panose="03000509000000000000" pitchFamily="65" charset="-120"/>
                        </a:rPr>
                        <a:t>評估衝突的情境並提出解決方案。</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213360" indent="-28194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U4 </a:t>
                      </a:r>
                      <a:r>
                        <a:rPr lang="zh-TW" sz="1300" dirty="0">
                          <a:effectLst/>
                          <a:latin typeface="標楷體" panose="03000509000000000000" pitchFamily="65" charset="-120"/>
                          <a:ea typeface="標楷體" panose="03000509000000000000" pitchFamily="65" charset="-120"/>
                        </a:rPr>
                        <a:t>分析我國在全球競合關係中的地位。</a:t>
                      </a:r>
                    </a:p>
                    <a:p>
                      <a:pPr marL="117475" indent="-18605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U5 </a:t>
                      </a:r>
                      <a:r>
                        <a:rPr lang="zh-TW" sz="1300" dirty="0">
                          <a:effectLst/>
                          <a:latin typeface="標楷體" panose="03000509000000000000" pitchFamily="65" charset="-120"/>
                          <a:ea typeface="標楷體" panose="03000509000000000000" pitchFamily="65" charset="-120"/>
                        </a:rPr>
                        <a:t>肯認跨文化反思的重要性。</a:t>
                      </a:r>
                    </a:p>
                    <a:p>
                      <a:pPr marL="306070" indent="-37465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U6 </a:t>
                      </a:r>
                      <a:r>
                        <a:rPr lang="zh-TW" sz="1300" dirty="0">
                          <a:effectLst/>
                          <a:latin typeface="標楷體" panose="03000509000000000000" pitchFamily="65" charset="-120"/>
                          <a:ea typeface="標楷體" panose="03000509000000000000" pitchFamily="65" charset="-120"/>
                        </a:rPr>
                        <a:t>提出維護世界和平的行動方案並落實於日常生活中。</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extLst>
                  <a:ext uri="{0D108BD9-81ED-4DB2-BD59-A6C34878D82A}">
                    <a16:rowId xmlns:a16="http://schemas.microsoft.com/office/drawing/2014/main" val="1287559745"/>
                  </a:ext>
                </a:extLst>
              </a:tr>
              <a:tr h="1584261">
                <a:tc>
                  <a:txBody>
                    <a:bodyPr/>
                    <a:lstStyle/>
                    <a:p>
                      <a:pPr>
                        <a:spcAft>
                          <a:spcPts val="0"/>
                        </a:spcAft>
                      </a:pPr>
                      <a:r>
                        <a:rPr lang="en-US" sz="1300">
                          <a:effectLst/>
                          <a:latin typeface="標楷體" panose="03000509000000000000" pitchFamily="65" charset="-120"/>
                          <a:ea typeface="標楷體" panose="03000509000000000000" pitchFamily="65" charset="-120"/>
                        </a:rPr>
                        <a:t>強化國際移動力</a:t>
                      </a:r>
                      <a:endParaRPr lang="zh-TW" sz="130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204470" indent="-20447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E7 </a:t>
                      </a:r>
                      <a:r>
                        <a:rPr lang="zh-TW" sz="1300" dirty="0">
                          <a:effectLst/>
                          <a:latin typeface="標楷體" panose="03000509000000000000" pitchFamily="65" charset="-120"/>
                          <a:ea typeface="標楷體" panose="03000509000000000000" pitchFamily="65" charset="-120"/>
                        </a:rPr>
                        <a:t>認識各種國際能力。</a:t>
                      </a:r>
                    </a:p>
                    <a:p>
                      <a:pPr marL="212090" indent="-21336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E8 </a:t>
                      </a:r>
                      <a:r>
                        <a:rPr lang="zh-TW" sz="1300" dirty="0">
                          <a:effectLst/>
                          <a:latin typeface="標楷體" panose="03000509000000000000" pitchFamily="65" charset="-120"/>
                          <a:ea typeface="標楷體" panose="03000509000000000000" pitchFamily="65" charset="-120"/>
                        </a:rPr>
                        <a:t>體認國際能力養成的重要性。</a:t>
                      </a:r>
                    </a:p>
                    <a:p>
                      <a:pPr marL="113030" indent="-11430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E9 </a:t>
                      </a:r>
                      <a:r>
                        <a:rPr lang="zh-TW" sz="1300" dirty="0">
                          <a:effectLst/>
                          <a:latin typeface="標楷體" panose="03000509000000000000" pitchFamily="65" charset="-120"/>
                          <a:ea typeface="標楷體" panose="03000509000000000000" pitchFamily="65" charset="-120"/>
                        </a:rPr>
                        <a:t>運用多元方式參與學校的國際文化活動。</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114300" indent="-11430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J7 </a:t>
                      </a:r>
                      <a:r>
                        <a:rPr lang="zh-TW" sz="1300" dirty="0">
                          <a:effectLst/>
                          <a:latin typeface="標楷體" panose="03000509000000000000" pitchFamily="65" charset="-120"/>
                          <a:ea typeface="標楷體" panose="03000509000000000000" pitchFamily="65" charset="-120"/>
                        </a:rPr>
                        <a:t>了解跨語言與探究學習的重要內涵。</a:t>
                      </a:r>
                    </a:p>
                    <a:p>
                      <a:pPr marL="114300" indent="-11430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J8 </a:t>
                      </a:r>
                      <a:r>
                        <a:rPr lang="zh-TW" sz="1300" dirty="0">
                          <a:effectLst/>
                          <a:latin typeface="標楷體" panose="03000509000000000000" pitchFamily="65" charset="-120"/>
                          <a:ea typeface="標楷體" panose="03000509000000000000" pitchFamily="65" charset="-120"/>
                        </a:rPr>
                        <a:t>覺察外語與探究學習對國際能力養成的重要性。</a:t>
                      </a:r>
                    </a:p>
                    <a:p>
                      <a:pPr marL="210185" indent="-190500">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J9 </a:t>
                      </a:r>
                      <a:r>
                        <a:rPr lang="zh-TW" sz="1300" dirty="0">
                          <a:effectLst/>
                          <a:latin typeface="標楷體" panose="03000509000000000000" pitchFamily="65" charset="-120"/>
                          <a:ea typeface="標楷體" panose="03000509000000000000" pitchFamily="65" charset="-120"/>
                        </a:rPr>
                        <a:t>運用跨文化溝通技巧參與國際交流。</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109855" indent="-17843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U7 </a:t>
                      </a:r>
                      <a:r>
                        <a:rPr lang="zh-TW" sz="1300" dirty="0">
                          <a:effectLst/>
                          <a:latin typeface="標楷體" panose="03000509000000000000" pitchFamily="65" charset="-120"/>
                          <a:ea typeface="標楷體" panose="03000509000000000000" pitchFamily="65" charset="-120"/>
                        </a:rPr>
                        <a:t>理解跨語言與探究學習的多元途徑。</a:t>
                      </a:r>
                    </a:p>
                    <a:p>
                      <a:pPr marL="109855" indent="-17970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U8 </a:t>
                      </a:r>
                      <a:r>
                        <a:rPr lang="zh-TW" sz="1300" dirty="0">
                          <a:effectLst/>
                          <a:latin typeface="標楷體" panose="03000509000000000000" pitchFamily="65" charset="-120"/>
                          <a:ea typeface="標楷體" panose="03000509000000000000" pitchFamily="65" charset="-120"/>
                        </a:rPr>
                        <a:t>反思自我國際能力的學習歷程與成果。</a:t>
                      </a:r>
                    </a:p>
                    <a:p>
                      <a:pPr marL="109855" indent="-17843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U9 </a:t>
                      </a:r>
                      <a:r>
                        <a:rPr lang="zh-TW" sz="1300" dirty="0">
                          <a:effectLst/>
                          <a:latin typeface="標楷體" panose="03000509000000000000" pitchFamily="65" charset="-120"/>
                          <a:ea typeface="標楷體" panose="03000509000000000000" pitchFamily="65" charset="-120"/>
                        </a:rPr>
                        <a:t>具備跨文化溝通與國際合作的能力。</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extLst>
                  <a:ext uri="{0D108BD9-81ED-4DB2-BD59-A6C34878D82A}">
                    <a16:rowId xmlns:a16="http://schemas.microsoft.com/office/drawing/2014/main" val="882839217"/>
                  </a:ext>
                </a:extLst>
              </a:tr>
              <a:tr h="1772896">
                <a:tc>
                  <a:txBody>
                    <a:bodyPr/>
                    <a:lstStyle/>
                    <a:p>
                      <a:pPr>
                        <a:spcAft>
                          <a:spcPts val="0"/>
                        </a:spcAft>
                      </a:pPr>
                      <a:r>
                        <a:rPr lang="en-US" sz="1300" dirty="0" err="1">
                          <a:effectLst/>
                          <a:latin typeface="標楷體" panose="03000509000000000000" pitchFamily="65" charset="-120"/>
                          <a:ea typeface="標楷體" panose="03000509000000000000" pitchFamily="65" charset="-120"/>
                        </a:rPr>
                        <a:t>善盡全球</a:t>
                      </a:r>
                      <a:endParaRPr lang="zh-TW" sz="1300" dirty="0">
                        <a:effectLst/>
                        <a:latin typeface="標楷體" panose="03000509000000000000" pitchFamily="65" charset="-120"/>
                        <a:ea typeface="標楷體" panose="03000509000000000000" pitchFamily="65" charset="-120"/>
                      </a:endParaRPr>
                    </a:p>
                    <a:p>
                      <a:pPr>
                        <a:spcAft>
                          <a:spcPts val="0"/>
                        </a:spcAft>
                      </a:pPr>
                      <a:r>
                        <a:rPr lang="en-US" sz="1300" dirty="0" err="1">
                          <a:effectLst/>
                          <a:latin typeface="標楷體" panose="03000509000000000000" pitchFamily="65" charset="-120"/>
                          <a:ea typeface="標楷體" panose="03000509000000000000" pitchFamily="65" charset="-120"/>
                        </a:rPr>
                        <a:t>公民責任</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120650" indent="-186055">
                        <a:spcAft>
                          <a:spcPts val="0"/>
                        </a:spcAft>
                      </a:pPr>
                      <a:r>
                        <a:rPr lang="en-US" sz="1300">
                          <a:effectLst/>
                          <a:latin typeface="標楷體" panose="03000509000000000000" pitchFamily="65" charset="-120"/>
                          <a:ea typeface="標楷體" panose="03000509000000000000" pitchFamily="65" charset="-120"/>
                        </a:rPr>
                        <a:t>□</a:t>
                      </a:r>
                      <a:r>
                        <a:rPr lang="zh-TW" sz="1300">
                          <a:effectLst/>
                          <a:latin typeface="標楷體" panose="03000509000000000000" pitchFamily="65" charset="-120"/>
                          <a:ea typeface="標楷體" panose="03000509000000000000" pitchFamily="65" charset="-120"/>
                        </a:rPr>
                        <a:t>國</a:t>
                      </a:r>
                      <a:r>
                        <a:rPr lang="en-US" sz="1300">
                          <a:effectLst/>
                          <a:latin typeface="標楷體" panose="03000509000000000000" pitchFamily="65" charset="-120"/>
                          <a:ea typeface="標楷體" panose="03000509000000000000" pitchFamily="65" charset="-120"/>
                        </a:rPr>
                        <a:t>E10 </a:t>
                      </a:r>
                      <a:r>
                        <a:rPr lang="zh-TW" sz="1300">
                          <a:effectLst/>
                          <a:latin typeface="標楷體" panose="03000509000000000000" pitchFamily="65" charset="-120"/>
                          <a:ea typeface="標楷體" panose="03000509000000000000" pitchFamily="65" charset="-120"/>
                        </a:rPr>
                        <a:t>認識世界基本人權與道德責任。</a:t>
                      </a:r>
                    </a:p>
                    <a:p>
                      <a:pPr marL="120650" indent="-186055">
                        <a:spcAft>
                          <a:spcPts val="0"/>
                        </a:spcAft>
                      </a:pPr>
                      <a:r>
                        <a:rPr lang="en-US" sz="1300">
                          <a:effectLst/>
                          <a:latin typeface="標楷體" panose="03000509000000000000" pitchFamily="65" charset="-120"/>
                          <a:ea typeface="標楷體" panose="03000509000000000000" pitchFamily="65" charset="-120"/>
                        </a:rPr>
                        <a:t>□</a:t>
                      </a:r>
                      <a:r>
                        <a:rPr lang="zh-TW" sz="1300">
                          <a:effectLst/>
                          <a:latin typeface="標楷體" panose="03000509000000000000" pitchFamily="65" charset="-120"/>
                          <a:ea typeface="標楷體" panose="03000509000000000000" pitchFamily="65" charset="-120"/>
                        </a:rPr>
                        <a:t>國</a:t>
                      </a:r>
                      <a:r>
                        <a:rPr lang="en-US" sz="1300">
                          <a:effectLst/>
                          <a:latin typeface="標楷體" panose="03000509000000000000" pitchFamily="65" charset="-120"/>
                          <a:ea typeface="標楷體" panose="03000509000000000000" pitchFamily="65" charset="-120"/>
                        </a:rPr>
                        <a:t>E11 </a:t>
                      </a:r>
                      <a:r>
                        <a:rPr lang="zh-TW" sz="1300">
                          <a:effectLst/>
                          <a:latin typeface="標楷體" panose="03000509000000000000" pitchFamily="65" charset="-120"/>
                          <a:ea typeface="標楷體" panose="03000509000000000000" pitchFamily="65" charset="-120"/>
                        </a:rPr>
                        <a:t>體會國際弱勢者的現象與處境。</a:t>
                      </a:r>
                    </a:p>
                    <a:p>
                      <a:pPr marL="120650" indent="-186055">
                        <a:spcAft>
                          <a:spcPts val="0"/>
                        </a:spcAft>
                      </a:pPr>
                      <a:r>
                        <a:rPr lang="en-US" sz="1300">
                          <a:effectLst/>
                          <a:latin typeface="標楷體" panose="03000509000000000000" pitchFamily="65" charset="-120"/>
                          <a:ea typeface="標楷體" panose="03000509000000000000" pitchFamily="65" charset="-120"/>
                        </a:rPr>
                        <a:t>□</a:t>
                      </a:r>
                      <a:r>
                        <a:rPr lang="zh-TW" sz="1300">
                          <a:effectLst/>
                          <a:latin typeface="標楷體" panose="03000509000000000000" pitchFamily="65" charset="-120"/>
                          <a:ea typeface="標楷體" panose="03000509000000000000" pitchFamily="65" charset="-120"/>
                        </a:rPr>
                        <a:t>國</a:t>
                      </a:r>
                      <a:r>
                        <a:rPr lang="en-US" sz="1300">
                          <a:effectLst/>
                          <a:latin typeface="標楷體" panose="03000509000000000000" pitchFamily="65" charset="-120"/>
                          <a:ea typeface="標楷體" panose="03000509000000000000" pitchFamily="65" charset="-120"/>
                        </a:rPr>
                        <a:t>E12 </a:t>
                      </a:r>
                      <a:r>
                        <a:rPr lang="zh-TW" sz="1300">
                          <a:effectLst/>
                          <a:latin typeface="標楷體" panose="03000509000000000000" pitchFamily="65" charset="-120"/>
                          <a:ea typeface="標楷體" panose="03000509000000000000" pitchFamily="65" charset="-120"/>
                        </a:rPr>
                        <a:t>觀察生活中的全球議題，並構思生活行動策略。</a:t>
                      </a:r>
                      <a:endParaRPr lang="zh-TW" sz="130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198120" indent="-17843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J10 </a:t>
                      </a:r>
                      <a:r>
                        <a:rPr lang="zh-TW" sz="1300" dirty="0">
                          <a:effectLst/>
                          <a:latin typeface="標楷體" panose="03000509000000000000" pitchFamily="65" charset="-120"/>
                          <a:ea typeface="標楷體" panose="03000509000000000000" pitchFamily="65" charset="-120"/>
                        </a:rPr>
                        <a:t>了解全球永續發展之理念。</a:t>
                      </a:r>
                    </a:p>
                    <a:p>
                      <a:pPr marL="198120" indent="-17843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J11 </a:t>
                      </a:r>
                      <a:r>
                        <a:rPr lang="zh-TW" sz="1300" dirty="0">
                          <a:effectLst/>
                          <a:latin typeface="標楷體" panose="03000509000000000000" pitchFamily="65" charset="-120"/>
                          <a:ea typeface="標楷體" panose="03000509000000000000" pitchFamily="65" charset="-120"/>
                        </a:rPr>
                        <a:t>尊重與維護不同文化群體的人權與尊嚴。</a:t>
                      </a:r>
                    </a:p>
                    <a:p>
                      <a:pPr marL="198120" indent="-17843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J12 </a:t>
                      </a:r>
                      <a:r>
                        <a:rPr lang="zh-TW" sz="1300" dirty="0">
                          <a:effectLst/>
                          <a:latin typeface="標楷體" panose="03000509000000000000" pitchFamily="65" charset="-120"/>
                          <a:ea typeface="標楷體" panose="03000509000000000000" pitchFamily="65" charset="-120"/>
                        </a:rPr>
                        <a:t>探索全球議題，並構思永續發展的在地行動方案。</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tc>
                  <a:txBody>
                    <a:bodyPr/>
                    <a:lstStyle/>
                    <a:p>
                      <a:pPr marL="117475" indent="-18605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U10 </a:t>
                      </a:r>
                      <a:r>
                        <a:rPr lang="zh-TW" sz="1300" dirty="0">
                          <a:effectLst/>
                          <a:latin typeface="標楷體" panose="03000509000000000000" pitchFamily="65" charset="-120"/>
                          <a:ea typeface="標楷體" panose="03000509000000000000" pitchFamily="65" charset="-120"/>
                        </a:rPr>
                        <a:t>辨識全球永續發展的行動策略。</a:t>
                      </a:r>
                    </a:p>
                    <a:p>
                      <a:pPr marL="117475" indent="-18605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U11 </a:t>
                      </a:r>
                      <a:r>
                        <a:rPr lang="zh-TW" sz="1300" dirty="0">
                          <a:effectLst/>
                          <a:latin typeface="標楷體" panose="03000509000000000000" pitchFamily="65" charset="-120"/>
                          <a:ea typeface="標楷體" panose="03000509000000000000" pitchFamily="65" charset="-120"/>
                        </a:rPr>
                        <a:t>體認全球生命共同體相互依存的重要性。</a:t>
                      </a:r>
                    </a:p>
                    <a:p>
                      <a:pPr marL="117475" indent="-186055">
                        <a:spcAft>
                          <a:spcPts val="0"/>
                        </a:spcAft>
                      </a:pPr>
                      <a:r>
                        <a:rPr lang="en-US" sz="1300" dirty="0">
                          <a:effectLst/>
                          <a:latin typeface="標楷體" panose="03000509000000000000" pitchFamily="65" charset="-120"/>
                          <a:ea typeface="標楷體" panose="03000509000000000000" pitchFamily="65" charset="-120"/>
                        </a:rPr>
                        <a:t>□</a:t>
                      </a:r>
                      <a:r>
                        <a:rPr lang="zh-TW" sz="1300" dirty="0">
                          <a:effectLst/>
                          <a:latin typeface="標楷體" panose="03000509000000000000" pitchFamily="65" charset="-120"/>
                          <a:ea typeface="標楷體" panose="03000509000000000000" pitchFamily="65" charset="-120"/>
                        </a:rPr>
                        <a:t>國</a:t>
                      </a:r>
                      <a:r>
                        <a:rPr lang="en-US" sz="1300" dirty="0">
                          <a:effectLst/>
                          <a:latin typeface="標楷體" panose="03000509000000000000" pitchFamily="65" charset="-120"/>
                          <a:ea typeface="標楷體" panose="03000509000000000000" pitchFamily="65" charset="-120"/>
                        </a:rPr>
                        <a:t>U12 </a:t>
                      </a:r>
                      <a:r>
                        <a:rPr lang="zh-TW" sz="1300" dirty="0">
                          <a:effectLst/>
                          <a:latin typeface="標楷體" panose="03000509000000000000" pitchFamily="65" charset="-120"/>
                          <a:ea typeface="標楷體" panose="03000509000000000000" pitchFamily="65" charset="-120"/>
                        </a:rPr>
                        <a:t>發展解決全球議題方案與評價行</a:t>
                      </a:r>
                      <a:endParaRPr lang="zh-TW" sz="1300" dirty="0">
                        <a:solidFill>
                          <a:srgbClr val="000000"/>
                        </a:solidFill>
                        <a:effectLst/>
                        <a:latin typeface="標楷體" panose="03000509000000000000" pitchFamily="65" charset="-120"/>
                        <a:ea typeface="標楷體" panose="03000509000000000000" pitchFamily="65" charset="-120"/>
                        <a:cs typeface="標楷體" panose="03000509000000000000" pitchFamily="65" charset="-120"/>
                      </a:endParaRPr>
                    </a:p>
                  </a:txBody>
                  <a:tcPr marL="45964" marR="45964" marT="0" marB="0">
                    <a:solidFill>
                      <a:schemeClr val="bg1"/>
                    </a:solidFill>
                  </a:tcPr>
                </a:tc>
                <a:extLst>
                  <a:ext uri="{0D108BD9-81ED-4DB2-BD59-A6C34878D82A}">
                    <a16:rowId xmlns:a16="http://schemas.microsoft.com/office/drawing/2014/main" val="3313215634"/>
                  </a:ext>
                </a:extLst>
              </a:tr>
            </a:tbl>
          </a:graphicData>
        </a:graphic>
      </p:graphicFrame>
    </p:spTree>
    <p:extLst>
      <p:ext uri="{BB962C8B-B14F-4D97-AF65-F5344CB8AC3E}">
        <p14:creationId xmlns:p14="http://schemas.microsoft.com/office/powerpoint/2010/main" val="3431006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1"/>
            <a:ext cx="7980218" cy="1130530"/>
          </a:xfrm>
        </p:spPr>
        <p:txBody>
          <a:bodyPr>
            <a:normAutofit/>
          </a:bodyPr>
          <a:lstStyle/>
          <a:p>
            <a:r>
              <a:rPr lang="zh-TW" altLang="en-US" sz="3200" dirty="0">
                <a:latin typeface="+mn-ea"/>
              </a:rPr>
              <a:t>國際教育旅行補助計畫實施計畫</a:t>
            </a:r>
            <a:r>
              <a:rPr lang="en-US" altLang="zh-TW" sz="3200" dirty="0" smtClean="0">
                <a:latin typeface="+mn-ea"/>
              </a:rPr>
              <a:t>-</a:t>
            </a:r>
            <a:r>
              <a:rPr lang="zh-TW" altLang="en-US" sz="3200" dirty="0" smtClean="0">
                <a:latin typeface="+mn-ea"/>
              </a:rPr>
              <a:t>６</a:t>
            </a:r>
            <a:endParaRPr lang="zh-TW" altLang="en-US" sz="3200" dirty="0"/>
          </a:p>
        </p:txBody>
      </p:sp>
      <p:sp>
        <p:nvSpPr>
          <p:cNvPr id="6" name="文字方塊 5"/>
          <p:cNvSpPr txBox="1"/>
          <p:nvPr/>
        </p:nvSpPr>
        <p:spPr>
          <a:xfrm>
            <a:off x="383951" y="2613568"/>
            <a:ext cx="6051304" cy="195560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三</a:t>
            </a:r>
            <a:r>
              <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0" lang="zh-TW"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行程及活動</a:t>
            </a:r>
            <a:r>
              <a:rPr kumimoji="0" lang="zh-TW" altLang="zh-TW" sz="2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設計</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＊參照右圖</a:t>
            </a:r>
            <a:r>
              <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r>
            <a:br>
              <a:rPr kumimoji="0" lang="en-US"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br>
            <a:r>
              <a:rPr kumimoji="0" lang="en-US" altLang="zh-TW" sz="2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
            </a:r>
            <a:br>
              <a:rPr kumimoji="0" lang="en-US" altLang="zh-TW" sz="2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br>
            <a:r>
              <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四</a:t>
            </a:r>
            <a:r>
              <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預期成效</a:t>
            </a:r>
            <a:endParaRPr kumimoji="0" lang="zh-TW" altLang="zh-TW" sz="2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aphicFrame>
        <p:nvGraphicFramePr>
          <p:cNvPr id="7" name="內容版面配置區 6"/>
          <p:cNvGraphicFramePr>
            <a:graphicFrameLocks/>
          </p:cNvGraphicFramePr>
          <p:nvPr>
            <p:extLst/>
          </p:nvPr>
        </p:nvGraphicFramePr>
        <p:xfrm>
          <a:off x="6435255" y="8314"/>
          <a:ext cx="5756745" cy="6849687"/>
        </p:xfrm>
        <a:graphic>
          <a:graphicData uri="http://schemas.openxmlformats.org/drawingml/2006/table">
            <a:tbl>
              <a:tblPr firstRow="1" firstCol="1" lastRow="1" lastCol="1" bandRow="1" bandCol="1">
                <a:tableStyleId>{5940675A-B579-460E-94D1-54222C63F5DA}</a:tableStyleId>
              </a:tblPr>
              <a:tblGrid>
                <a:gridCol w="1940622">
                  <a:extLst>
                    <a:ext uri="{9D8B030D-6E8A-4147-A177-3AD203B41FA5}">
                      <a16:colId xmlns:a16="http://schemas.microsoft.com/office/drawing/2014/main" val="1102809573"/>
                    </a:ext>
                  </a:extLst>
                </a:gridCol>
                <a:gridCol w="1211261">
                  <a:extLst>
                    <a:ext uri="{9D8B030D-6E8A-4147-A177-3AD203B41FA5}">
                      <a16:colId xmlns:a16="http://schemas.microsoft.com/office/drawing/2014/main" val="168443487"/>
                    </a:ext>
                  </a:extLst>
                </a:gridCol>
                <a:gridCol w="2604862">
                  <a:extLst>
                    <a:ext uri="{9D8B030D-6E8A-4147-A177-3AD203B41FA5}">
                      <a16:colId xmlns:a16="http://schemas.microsoft.com/office/drawing/2014/main" val="3379555974"/>
                    </a:ext>
                  </a:extLst>
                </a:gridCol>
              </a:tblGrid>
              <a:tr h="185127">
                <a:tc>
                  <a:txBody>
                    <a:bodyPr/>
                    <a:lstStyle/>
                    <a:p>
                      <a:pPr algn="ctr">
                        <a:spcAft>
                          <a:spcPts val="0"/>
                        </a:spcAft>
                      </a:pPr>
                      <a:r>
                        <a:rPr lang="zh-TW" sz="1200" dirty="0">
                          <a:effectLst/>
                          <a:latin typeface="標楷體" panose="03000509000000000000" pitchFamily="65" charset="-120"/>
                          <a:ea typeface="標楷體" panose="03000509000000000000" pitchFamily="65" charset="-120"/>
                        </a:rPr>
                        <a:t>日期</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ctr">
                        <a:spcAft>
                          <a:spcPts val="0"/>
                        </a:spcAft>
                      </a:pPr>
                      <a:r>
                        <a:rPr lang="zh-TW" sz="1200">
                          <a:effectLst/>
                          <a:latin typeface="標楷體" panose="03000509000000000000" pitchFamily="65" charset="-120"/>
                          <a:ea typeface="標楷體" panose="03000509000000000000" pitchFamily="65" charset="-120"/>
                        </a:rPr>
                        <a:t>預定行程</a:t>
                      </a:r>
                      <a:endParaRPr lang="zh-TW" sz="12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ctr">
                        <a:spcAft>
                          <a:spcPts val="0"/>
                        </a:spcAft>
                      </a:pPr>
                      <a:r>
                        <a:rPr lang="zh-TW" sz="1200" dirty="0">
                          <a:effectLst/>
                          <a:latin typeface="標楷體" panose="03000509000000000000" pitchFamily="65" charset="-120"/>
                          <a:ea typeface="標楷體" panose="03000509000000000000" pitchFamily="65" charset="-120"/>
                        </a:rPr>
                        <a:t>體驗學習重點</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extLst>
                  <a:ext uri="{0D108BD9-81ED-4DB2-BD59-A6C34878D82A}">
                    <a16:rowId xmlns:a16="http://schemas.microsoft.com/office/drawing/2014/main" val="2141577247"/>
                  </a:ext>
                </a:extLst>
              </a:tr>
              <a:tr h="1110760">
                <a:tc>
                  <a:txBody>
                    <a:bodyPr/>
                    <a:lstStyle/>
                    <a:p>
                      <a:pPr algn="l">
                        <a:spcAft>
                          <a:spcPts val="0"/>
                        </a:spcAft>
                      </a:pPr>
                      <a:r>
                        <a:rPr lang="en-US" sz="1200" spc="-5"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algn="l">
                        <a:spcAft>
                          <a:spcPts val="0"/>
                        </a:spcAft>
                      </a:pPr>
                      <a:r>
                        <a:rPr lang="zh-TW" sz="1200" spc="-5" dirty="0">
                          <a:effectLst/>
                          <a:latin typeface="標楷體" panose="03000509000000000000" pitchFamily="65" charset="-120"/>
                          <a:ea typeface="標楷體" panose="03000509000000000000" pitchFamily="65" charset="-120"/>
                        </a:rPr>
                        <a:t>第一天（</a:t>
                      </a:r>
                      <a:r>
                        <a:rPr lang="en-US" sz="1200" spc="-5" dirty="0">
                          <a:effectLst/>
                          <a:latin typeface="標楷體" panose="03000509000000000000" pitchFamily="65" charset="-120"/>
                          <a:ea typeface="標楷體" panose="03000509000000000000" pitchFamily="65" charset="-120"/>
                        </a:rPr>
                        <a:t>○</a:t>
                      </a:r>
                      <a:r>
                        <a:rPr lang="zh-TW" sz="1200" spc="-5" dirty="0">
                          <a:effectLst/>
                          <a:latin typeface="標楷體" panose="03000509000000000000" pitchFamily="65" charset="-120"/>
                          <a:ea typeface="標楷體" panose="03000509000000000000" pitchFamily="65" charset="-120"/>
                        </a:rPr>
                        <a:t>年</a:t>
                      </a:r>
                      <a:r>
                        <a:rPr lang="en-US" sz="1200" spc="-5" dirty="0">
                          <a:effectLst/>
                          <a:latin typeface="標楷體" panose="03000509000000000000" pitchFamily="65" charset="-120"/>
                          <a:ea typeface="標楷體" panose="03000509000000000000" pitchFamily="65" charset="-120"/>
                        </a:rPr>
                        <a:t>○</a:t>
                      </a:r>
                      <a:r>
                        <a:rPr lang="zh-TW" sz="1200" spc="-5" dirty="0">
                          <a:effectLst/>
                          <a:latin typeface="標楷體" panose="03000509000000000000" pitchFamily="65" charset="-120"/>
                          <a:ea typeface="標楷體" panose="03000509000000000000" pitchFamily="65" charset="-120"/>
                        </a:rPr>
                        <a:t>月</a:t>
                      </a:r>
                      <a:r>
                        <a:rPr lang="en-US" sz="1200" spc="-5" dirty="0">
                          <a:effectLst/>
                          <a:latin typeface="標楷體" panose="03000509000000000000" pitchFamily="65" charset="-120"/>
                          <a:ea typeface="標楷體" panose="03000509000000000000" pitchFamily="65" charset="-120"/>
                        </a:rPr>
                        <a:t>○</a:t>
                      </a:r>
                      <a:r>
                        <a:rPr lang="zh-TW" sz="1200" spc="-5" dirty="0">
                          <a:effectLst/>
                          <a:latin typeface="標楷體" panose="03000509000000000000" pitchFamily="65" charset="-120"/>
                          <a:ea typeface="標楷體" panose="03000509000000000000" pitchFamily="65" charset="-120"/>
                        </a:rPr>
                        <a:t>日</a:t>
                      </a:r>
                      <a:r>
                        <a:rPr lang="zh-TW" sz="120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zh-TW" sz="1200" dirty="0">
                          <a:effectLst/>
                          <a:latin typeface="標楷體" panose="03000509000000000000" pitchFamily="65" charset="-120"/>
                          <a:ea typeface="標楷體" panose="03000509000000000000" pitchFamily="65" charset="-120"/>
                        </a:rPr>
                        <a:t>□入班上課</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□社團活動</a:t>
                      </a:r>
                    </a:p>
                    <a:p>
                      <a:pPr algn="l">
                        <a:spcAft>
                          <a:spcPts val="0"/>
                        </a:spcAft>
                      </a:pPr>
                      <a:r>
                        <a:rPr lang="zh-TW" sz="1200" dirty="0">
                          <a:effectLst/>
                          <a:latin typeface="標楷體" panose="03000509000000000000" pitchFamily="65" charset="-120"/>
                          <a:ea typeface="標楷體" panose="03000509000000000000" pitchFamily="65" charset="-120"/>
                        </a:rPr>
                        <a:t>□文化體驗</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□機場禮儀</a:t>
                      </a:r>
                    </a:p>
                    <a:p>
                      <a:pPr algn="l">
                        <a:spcAft>
                          <a:spcPts val="0"/>
                        </a:spcAft>
                      </a:pPr>
                      <a:r>
                        <a:rPr lang="zh-TW" sz="1200" dirty="0">
                          <a:effectLst/>
                          <a:latin typeface="標楷體" panose="03000509000000000000" pitchFamily="65" charset="-120"/>
                          <a:ea typeface="標楷體" panose="03000509000000000000" pitchFamily="65" charset="-120"/>
                        </a:rPr>
                        <a:t>□城市探索</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□實作體驗</a:t>
                      </a:r>
                    </a:p>
                    <a:p>
                      <a:pPr algn="l">
                        <a:spcAft>
                          <a:spcPts val="0"/>
                        </a:spcAft>
                      </a:pPr>
                      <a:r>
                        <a:rPr lang="zh-TW" sz="1200" dirty="0">
                          <a:effectLst/>
                          <a:latin typeface="標楷體" panose="03000509000000000000" pitchFamily="65" charset="-120"/>
                          <a:ea typeface="標楷體" panose="03000509000000000000" pitchFamily="65" charset="-120"/>
                        </a:rPr>
                        <a:t>□議題交流</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□歷史探究</a:t>
                      </a:r>
                    </a:p>
                    <a:p>
                      <a:pPr algn="l">
                        <a:spcAft>
                          <a:spcPts val="0"/>
                        </a:spcAft>
                      </a:pPr>
                      <a:r>
                        <a:rPr lang="zh-TW" sz="1200" dirty="0">
                          <a:effectLst/>
                          <a:latin typeface="標楷體" panose="03000509000000000000" pitchFamily="65" charset="-120"/>
                          <a:ea typeface="標楷體" panose="03000509000000000000" pitchFamily="65" charset="-120"/>
                        </a:rPr>
                        <a:t>□生活</a:t>
                      </a:r>
                      <a:r>
                        <a:rPr lang="zh-TW" sz="1200" dirty="0" smtClean="0">
                          <a:effectLst/>
                          <a:latin typeface="標楷體" panose="03000509000000000000" pitchFamily="65" charset="-120"/>
                          <a:ea typeface="標楷體" panose="03000509000000000000" pitchFamily="65" charset="-120"/>
                        </a:rPr>
                        <a:t>體驗</a:t>
                      </a:r>
                      <a:r>
                        <a:rPr lang="en-US" sz="1200" dirty="0" smtClean="0">
                          <a:effectLst/>
                          <a:latin typeface="標楷體" panose="03000509000000000000" pitchFamily="65" charset="-120"/>
                          <a:ea typeface="標楷體" panose="03000509000000000000" pitchFamily="65" charset="-120"/>
                        </a:rPr>
                        <a:t>(</a:t>
                      </a:r>
                      <a:r>
                        <a:rPr lang="zh-TW" sz="1200" dirty="0">
                          <a:effectLst/>
                          <a:latin typeface="標楷體" panose="03000509000000000000" pitchFamily="65" charset="-120"/>
                          <a:ea typeface="標楷體" panose="03000509000000000000" pitchFamily="65" charset="-120"/>
                        </a:rPr>
                        <a:t>接待家庭、購物等</a:t>
                      </a:r>
                      <a:r>
                        <a:rPr lang="en-US" sz="120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endParaRPr>
                    </a:p>
                    <a:p>
                      <a:pPr algn="l">
                        <a:spcAft>
                          <a:spcPts val="0"/>
                        </a:spcAft>
                      </a:pPr>
                      <a:r>
                        <a:rPr lang="zh-TW" sz="1200" dirty="0">
                          <a:effectLst/>
                          <a:latin typeface="標楷體" panose="03000509000000000000" pitchFamily="65" charset="-120"/>
                          <a:ea typeface="標楷體" panose="03000509000000000000" pitchFamily="65" charset="-120"/>
                        </a:rPr>
                        <a:t>□其他 </a:t>
                      </a:r>
                      <a:r>
                        <a:rPr lang="en-US" sz="1200" dirty="0">
                          <a:effectLst/>
                          <a:latin typeface="標楷體" panose="03000509000000000000" pitchFamily="65" charset="-120"/>
                          <a:ea typeface="標楷體" panose="03000509000000000000" pitchFamily="65" charset="-120"/>
                        </a:rPr>
                        <a:t>______________</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extLst>
                  <a:ext uri="{0D108BD9-81ED-4DB2-BD59-A6C34878D82A}">
                    <a16:rowId xmlns:a16="http://schemas.microsoft.com/office/drawing/2014/main" val="2385140132"/>
                  </a:ext>
                </a:extLst>
              </a:tr>
              <a:tr h="1110760">
                <a:tc>
                  <a:txBody>
                    <a:bodyPr/>
                    <a:lstStyle/>
                    <a:p>
                      <a:pPr algn="l">
                        <a:spcBef>
                          <a:spcPts val="45"/>
                        </a:spcBef>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marL="12065" algn="l">
                        <a:spcAft>
                          <a:spcPts val="0"/>
                        </a:spcAft>
                      </a:pPr>
                      <a:r>
                        <a:rPr lang="zh-TW" sz="1200" spc="-5" dirty="0">
                          <a:effectLst/>
                          <a:latin typeface="標楷體" panose="03000509000000000000" pitchFamily="65" charset="-120"/>
                          <a:ea typeface="標楷體" panose="03000509000000000000" pitchFamily="65" charset="-120"/>
                        </a:rPr>
                        <a:t>第二天（</a:t>
                      </a:r>
                      <a:r>
                        <a:rPr lang="en-US" sz="1200" spc="-5" dirty="0">
                          <a:effectLst/>
                          <a:latin typeface="標楷體" panose="03000509000000000000" pitchFamily="65" charset="-120"/>
                          <a:ea typeface="標楷體" panose="03000509000000000000" pitchFamily="65" charset="-120"/>
                        </a:rPr>
                        <a:t>○</a:t>
                      </a:r>
                      <a:r>
                        <a:rPr lang="zh-TW" sz="1200" spc="-5" dirty="0">
                          <a:effectLst/>
                          <a:latin typeface="標楷體" panose="03000509000000000000" pitchFamily="65" charset="-120"/>
                          <a:ea typeface="標楷體" panose="03000509000000000000" pitchFamily="65" charset="-120"/>
                        </a:rPr>
                        <a:t>年</a:t>
                      </a:r>
                      <a:r>
                        <a:rPr lang="en-US" sz="1200" spc="-5" dirty="0">
                          <a:effectLst/>
                          <a:latin typeface="標楷體" panose="03000509000000000000" pitchFamily="65" charset="-120"/>
                          <a:ea typeface="標楷體" panose="03000509000000000000" pitchFamily="65" charset="-120"/>
                        </a:rPr>
                        <a:t>○</a:t>
                      </a:r>
                      <a:r>
                        <a:rPr lang="zh-TW" sz="1200" spc="-5" dirty="0">
                          <a:effectLst/>
                          <a:latin typeface="標楷體" panose="03000509000000000000" pitchFamily="65" charset="-120"/>
                          <a:ea typeface="標楷體" panose="03000509000000000000" pitchFamily="65" charset="-120"/>
                        </a:rPr>
                        <a:t>月</a:t>
                      </a:r>
                      <a:r>
                        <a:rPr lang="en-US" sz="1200" spc="-5" dirty="0">
                          <a:effectLst/>
                          <a:latin typeface="標楷體" panose="03000509000000000000" pitchFamily="65" charset="-120"/>
                          <a:ea typeface="標楷體" panose="03000509000000000000" pitchFamily="65" charset="-120"/>
                        </a:rPr>
                        <a:t>○</a:t>
                      </a:r>
                      <a:r>
                        <a:rPr lang="zh-TW" sz="1200" spc="-5" dirty="0">
                          <a:effectLst/>
                          <a:latin typeface="標楷體" panose="03000509000000000000" pitchFamily="65" charset="-120"/>
                          <a:ea typeface="標楷體" panose="03000509000000000000" pitchFamily="65" charset="-120"/>
                        </a:rPr>
                        <a:t>日</a:t>
                      </a:r>
                      <a:r>
                        <a:rPr lang="zh-TW" sz="120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zh-TW" sz="1200" dirty="0">
                          <a:effectLst/>
                          <a:latin typeface="標楷體" panose="03000509000000000000" pitchFamily="65" charset="-120"/>
                          <a:ea typeface="標楷體" panose="03000509000000000000" pitchFamily="65" charset="-120"/>
                        </a:rPr>
                        <a:t>□入班上課</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社團活動</a:t>
                      </a:r>
                    </a:p>
                    <a:p>
                      <a:pPr algn="l">
                        <a:spcAft>
                          <a:spcPts val="0"/>
                        </a:spcAft>
                      </a:pPr>
                      <a:r>
                        <a:rPr lang="zh-TW" sz="1200" dirty="0">
                          <a:effectLst/>
                          <a:latin typeface="標楷體" panose="03000509000000000000" pitchFamily="65" charset="-120"/>
                          <a:ea typeface="標楷體" panose="03000509000000000000" pitchFamily="65" charset="-120"/>
                        </a:rPr>
                        <a:t>□文化體驗</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機場禮儀</a:t>
                      </a:r>
                    </a:p>
                    <a:p>
                      <a:pPr algn="l">
                        <a:spcAft>
                          <a:spcPts val="0"/>
                        </a:spcAft>
                      </a:pPr>
                      <a:r>
                        <a:rPr lang="zh-TW" sz="1200" dirty="0">
                          <a:effectLst/>
                          <a:latin typeface="標楷體" panose="03000509000000000000" pitchFamily="65" charset="-120"/>
                          <a:ea typeface="標楷體" panose="03000509000000000000" pitchFamily="65" charset="-120"/>
                        </a:rPr>
                        <a:t>□城市探索</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實作體驗</a:t>
                      </a:r>
                    </a:p>
                    <a:p>
                      <a:pPr algn="l">
                        <a:spcAft>
                          <a:spcPts val="0"/>
                        </a:spcAft>
                      </a:pPr>
                      <a:r>
                        <a:rPr lang="zh-TW" sz="1200" dirty="0">
                          <a:effectLst/>
                          <a:latin typeface="標楷體" panose="03000509000000000000" pitchFamily="65" charset="-120"/>
                          <a:ea typeface="標楷體" panose="03000509000000000000" pitchFamily="65" charset="-120"/>
                        </a:rPr>
                        <a:t>□議題交流</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歷史探究</a:t>
                      </a:r>
                    </a:p>
                    <a:p>
                      <a:pPr algn="l">
                        <a:spcAft>
                          <a:spcPts val="0"/>
                        </a:spcAft>
                      </a:pPr>
                      <a:r>
                        <a:rPr lang="zh-TW" sz="1200" dirty="0">
                          <a:effectLst/>
                          <a:latin typeface="標楷體" panose="03000509000000000000" pitchFamily="65" charset="-120"/>
                          <a:ea typeface="標楷體" panose="03000509000000000000" pitchFamily="65" charset="-120"/>
                        </a:rPr>
                        <a:t>□生活</a:t>
                      </a:r>
                      <a:r>
                        <a:rPr lang="zh-TW" sz="1200" dirty="0" smtClean="0">
                          <a:effectLst/>
                          <a:latin typeface="標楷體" panose="03000509000000000000" pitchFamily="65" charset="-120"/>
                          <a:ea typeface="標楷體" panose="03000509000000000000" pitchFamily="65" charset="-120"/>
                        </a:rPr>
                        <a:t>體驗</a:t>
                      </a:r>
                      <a:r>
                        <a:rPr lang="en-US" sz="1200" dirty="0" smtClean="0">
                          <a:effectLst/>
                          <a:latin typeface="標楷體" panose="03000509000000000000" pitchFamily="65" charset="-120"/>
                          <a:ea typeface="標楷體" panose="03000509000000000000" pitchFamily="65" charset="-120"/>
                        </a:rPr>
                        <a:t>(</a:t>
                      </a:r>
                      <a:r>
                        <a:rPr lang="zh-TW" sz="1200" dirty="0">
                          <a:effectLst/>
                          <a:latin typeface="標楷體" panose="03000509000000000000" pitchFamily="65" charset="-120"/>
                          <a:ea typeface="標楷體" panose="03000509000000000000" pitchFamily="65" charset="-120"/>
                        </a:rPr>
                        <a:t>接待家庭、購物等</a:t>
                      </a:r>
                      <a:r>
                        <a:rPr lang="en-US" sz="120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endParaRPr>
                    </a:p>
                    <a:p>
                      <a:pPr algn="l">
                        <a:spcAft>
                          <a:spcPts val="0"/>
                        </a:spcAft>
                      </a:pPr>
                      <a:r>
                        <a:rPr lang="zh-TW" sz="1200" dirty="0">
                          <a:effectLst/>
                          <a:latin typeface="標楷體" panose="03000509000000000000" pitchFamily="65" charset="-120"/>
                          <a:ea typeface="標楷體" panose="03000509000000000000" pitchFamily="65" charset="-120"/>
                        </a:rPr>
                        <a:t>□其他</a:t>
                      </a:r>
                      <a:r>
                        <a:rPr lang="en-US" sz="1200" dirty="0">
                          <a:effectLst/>
                          <a:latin typeface="標楷體" panose="03000509000000000000" pitchFamily="65" charset="-120"/>
                          <a:ea typeface="標楷體" panose="03000509000000000000" pitchFamily="65" charset="-120"/>
                        </a:rPr>
                        <a:t> ______________</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extLst>
                  <a:ext uri="{0D108BD9-81ED-4DB2-BD59-A6C34878D82A}">
                    <a16:rowId xmlns:a16="http://schemas.microsoft.com/office/drawing/2014/main" val="1977369535"/>
                  </a:ext>
                </a:extLst>
              </a:tr>
              <a:tr h="1110760">
                <a:tc>
                  <a:txBody>
                    <a:bodyPr/>
                    <a:lstStyle/>
                    <a:p>
                      <a:pPr algn="l">
                        <a:spcBef>
                          <a:spcPts val="70"/>
                        </a:spcBef>
                        <a:spcAft>
                          <a:spcPts val="0"/>
                        </a:spcAft>
                      </a:pPr>
                      <a:r>
                        <a:rPr lang="en-US" sz="1200" dirty="0">
                          <a:effectLst/>
                          <a:latin typeface="標楷體" panose="03000509000000000000" pitchFamily="65" charset="-120"/>
                          <a:ea typeface="標楷體" panose="03000509000000000000" pitchFamily="65" charset="-120"/>
                        </a:rPr>
                        <a:t> </a:t>
                      </a:r>
                      <a:endParaRPr lang="zh-TW" sz="1200" dirty="0">
                        <a:effectLst/>
                        <a:latin typeface="標楷體" panose="03000509000000000000" pitchFamily="65" charset="-120"/>
                        <a:ea typeface="標楷體" panose="03000509000000000000" pitchFamily="65" charset="-120"/>
                      </a:endParaRPr>
                    </a:p>
                    <a:p>
                      <a:pPr marL="12065" algn="l">
                        <a:spcAft>
                          <a:spcPts val="0"/>
                        </a:spcAft>
                      </a:pPr>
                      <a:r>
                        <a:rPr lang="zh-TW" sz="1200" spc="-5" dirty="0">
                          <a:effectLst/>
                          <a:latin typeface="標楷體" panose="03000509000000000000" pitchFamily="65" charset="-120"/>
                          <a:ea typeface="標楷體" panose="03000509000000000000" pitchFamily="65" charset="-120"/>
                        </a:rPr>
                        <a:t>第三天（</a:t>
                      </a:r>
                      <a:r>
                        <a:rPr lang="en-US" sz="1200" spc="-5" dirty="0">
                          <a:effectLst/>
                          <a:latin typeface="標楷體" panose="03000509000000000000" pitchFamily="65" charset="-120"/>
                          <a:ea typeface="標楷體" panose="03000509000000000000" pitchFamily="65" charset="-120"/>
                        </a:rPr>
                        <a:t>○</a:t>
                      </a:r>
                      <a:r>
                        <a:rPr lang="zh-TW" sz="1200" spc="-5" dirty="0">
                          <a:effectLst/>
                          <a:latin typeface="標楷體" panose="03000509000000000000" pitchFamily="65" charset="-120"/>
                          <a:ea typeface="標楷體" panose="03000509000000000000" pitchFamily="65" charset="-120"/>
                        </a:rPr>
                        <a:t>年</a:t>
                      </a:r>
                      <a:r>
                        <a:rPr lang="en-US" sz="1200" spc="-5" dirty="0">
                          <a:effectLst/>
                          <a:latin typeface="標楷體" panose="03000509000000000000" pitchFamily="65" charset="-120"/>
                          <a:ea typeface="標楷體" panose="03000509000000000000" pitchFamily="65" charset="-120"/>
                        </a:rPr>
                        <a:t>○</a:t>
                      </a:r>
                      <a:r>
                        <a:rPr lang="zh-TW" sz="1200" spc="-5" dirty="0">
                          <a:effectLst/>
                          <a:latin typeface="標楷體" panose="03000509000000000000" pitchFamily="65" charset="-120"/>
                          <a:ea typeface="標楷體" panose="03000509000000000000" pitchFamily="65" charset="-120"/>
                        </a:rPr>
                        <a:t>月</a:t>
                      </a:r>
                      <a:r>
                        <a:rPr lang="en-US" sz="1200" spc="-5" dirty="0">
                          <a:effectLst/>
                          <a:latin typeface="標楷體" panose="03000509000000000000" pitchFamily="65" charset="-120"/>
                          <a:ea typeface="標楷體" panose="03000509000000000000" pitchFamily="65" charset="-120"/>
                        </a:rPr>
                        <a:t>○</a:t>
                      </a:r>
                      <a:r>
                        <a:rPr lang="zh-TW" sz="1200" spc="-5" dirty="0">
                          <a:effectLst/>
                          <a:latin typeface="標楷體" panose="03000509000000000000" pitchFamily="65" charset="-120"/>
                          <a:ea typeface="標楷體" panose="03000509000000000000" pitchFamily="65" charset="-120"/>
                        </a:rPr>
                        <a:t>日</a:t>
                      </a:r>
                      <a:r>
                        <a:rPr lang="zh-TW" sz="120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en-US" sz="1200">
                          <a:effectLst/>
                          <a:latin typeface="標楷體" panose="03000509000000000000" pitchFamily="65" charset="-120"/>
                          <a:ea typeface="標楷體" panose="03000509000000000000" pitchFamily="65" charset="-120"/>
                        </a:rPr>
                        <a:t> </a:t>
                      </a:r>
                      <a:endParaRPr lang="zh-TW" sz="12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zh-TW" sz="1200" dirty="0">
                          <a:effectLst/>
                          <a:latin typeface="標楷體" panose="03000509000000000000" pitchFamily="65" charset="-120"/>
                          <a:ea typeface="標楷體" panose="03000509000000000000" pitchFamily="65" charset="-120"/>
                        </a:rPr>
                        <a:t>□入班上課</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社團活動</a:t>
                      </a:r>
                    </a:p>
                    <a:p>
                      <a:pPr algn="l">
                        <a:spcAft>
                          <a:spcPts val="0"/>
                        </a:spcAft>
                      </a:pPr>
                      <a:r>
                        <a:rPr lang="zh-TW" sz="1200" dirty="0">
                          <a:effectLst/>
                          <a:latin typeface="標楷體" panose="03000509000000000000" pitchFamily="65" charset="-120"/>
                          <a:ea typeface="標楷體" panose="03000509000000000000" pitchFamily="65" charset="-120"/>
                        </a:rPr>
                        <a:t>□文化體驗</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機場禮儀</a:t>
                      </a:r>
                    </a:p>
                    <a:p>
                      <a:pPr algn="l">
                        <a:spcAft>
                          <a:spcPts val="0"/>
                        </a:spcAft>
                      </a:pPr>
                      <a:r>
                        <a:rPr lang="zh-TW" sz="1200" dirty="0">
                          <a:effectLst/>
                          <a:latin typeface="標楷體" panose="03000509000000000000" pitchFamily="65" charset="-120"/>
                          <a:ea typeface="標楷體" panose="03000509000000000000" pitchFamily="65" charset="-120"/>
                        </a:rPr>
                        <a:t>□城市探索</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實作體驗</a:t>
                      </a:r>
                    </a:p>
                    <a:p>
                      <a:pPr algn="l">
                        <a:spcAft>
                          <a:spcPts val="0"/>
                        </a:spcAft>
                      </a:pPr>
                      <a:r>
                        <a:rPr lang="zh-TW" sz="1200" dirty="0">
                          <a:effectLst/>
                          <a:latin typeface="標楷體" panose="03000509000000000000" pitchFamily="65" charset="-120"/>
                          <a:ea typeface="標楷體" panose="03000509000000000000" pitchFamily="65" charset="-120"/>
                        </a:rPr>
                        <a:t>□議題交流</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歷史探究</a:t>
                      </a:r>
                    </a:p>
                    <a:p>
                      <a:pPr algn="l">
                        <a:spcAft>
                          <a:spcPts val="0"/>
                        </a:spcAft>
                      </a:pPr>
                      <a:r>
                        <a:rPr lang="zh-TW" sz="1200" dirty="0">
                          <a:effectLst/>
                          <a:latin typeface="標楷體" panose="03000509000000000000" pitchFamily="65" charset="-120"/>
                          <a:ea typeface="標楷體" panose="03000509000000000000" pitchFamily="65" charset="-120"/>
                        </a:rPr>
                        <a:t>□生活</a:t>
                      </a:r>
                      <a:r>
                        <a:rPr lang="zh-TW" sz="1200" dirty="0" smtClean="0">
                          <a:effectLst/>
                          <a:latin typeface="標楷體" panose="03000509000000000000" pitchFamily="65" charset="-120"/>
                          <a:ea typeface="標楷體" panose="03000509000000000000" pitchFamily="65" charset="-120"/>
                        </a:rPr>
                        <a:t>體驗</a:t>
                      </a:r>
                      <a:r>
                        <a:rPr lang="en-US" sz="1200" dirty="0" smtClean="0">
                          <a:effectLst/>
                          <a:latin typeface="標楷體" panose="03000509000000000000" pitchFamily="65" charset="-120"/>
                          <a:ea typeface="標楷體" panose="03000509000000000000" pitchFamily="65" charset="-120"/>
                        </a:rPr>
                        <a:t>(</a:t>
                      </a:r>
                      <a:r>
                        <a:rPr lang="zh-TW" sz="1200" dirty="0">
                          <a:effectLst/>
                          <a:latin typeface="標楷體" panose="03000509000000000000" pitchFamily="65" charset="-120"/>
                          <a:ea typeface="標楷體" panose="03000509000000000000" pitchFamily="65" charset="-120"/>
                        </a:rPr>
                        <a:t>接待家庭、購物等</a:t>
                      </a:r>
                      <a:r>
                        <a:rPr lang="en-US" sz="120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endParaRPr>
                    </a:p>
                    <a:p>
                      <a:pPr algn="l">
                        <a:spcAft>
                          <a:spcPts val="0"/>
                        </a:spcAft>
                      </a:pPr>
                      <a:r>
                        <a:rPr lang="zh-TW" sz="1200" dirty="0">
                          <a:effectLst/>
                          <a:latin typeface="標楷體" panose="03000509000000000000" pitchFamily="65" charset="-120"/>
                          <a:ea typeface="標楷體" panose="03000509000000000000" pitchFamily="65" charset="-120"/>
                        </a:rPr>
                        <a:t>□其他</a:t>
                      </a:r>
                      <a:r>
                        <a:rPr lang="en-US" sz="1200" dirty="0">
                          <a:effectLst/>
                          <a:latin typeface="標楷體" panose="03000509000000000000" pitchFamily="65" charset="-120"/>
                          <a:ea typeface="標楷體" panose="03000509000000000000" pitchFamily="65" charset="-120"/>
                        </a:rPr>
                        <a:t> ______________</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extLst>
                  <a:ext uri="{0D108BD9-81ED-4DB2-BD59-A6C34878D82A}">
                    <a16:rowId xmlns:a16="http://schemas.microsoft.com/office/drawing/2014/main" val="1940221945"/>
                  </a:ext>
                </a:extLst>
              </a:tr>
              <a:tr h="1110760">
                <a:tc>
                  <a:txBody>
                    <a:bodyPr/>
                    <a:lstStyle/>
                    <a:p>
                      <a:pPr algn="l">
                        <a:spcBef>
                          <a:spcPts val="30"/>
                        </a:spcBef>
                        <a:spcAft>
                          <a:spcPts val="0"/>
                        </a:spcAft>
                      </a:pPr>
                      <a:r>
                        <a:rPr lang="en-US" sz="1200">
                          <a:effectLst/>
                          <a:latin typeface="標楷體" panose="03000509000000000000" pitchFamily="65" charset="-120"/>
                          <a:ea typeface="標楷體" panose="03000509000000000000" pitchFamily="65" charset="-120"/>
                        </a:rPr>
                        <a:t> </a:t>
                      </a:r>
                      <a:endParaRPr lang="zh-TW" sz="1200">
                        <a:effectLst/>
                        <a:latin typeface="標楷體" panose="03000509000000000000" pitchFamily="65" charset="-120"/>
                        <a:ea typeface="標楷體" panose="03000509000000000000" pitchFamily="65" charset="-120"/>
                      </a:endParaRPr>
                    </a:p>
                    <a:p>
                      <a:pPr marL="12065" algn="l">
                        <a:spcBef>
                          <a:spcPts val="5"/>
                        </a:spcBef>
                        <a:spcAft>
                          <a:spcPts val="0"/>
                        </a:spcAft>
                      </a:pPr>
                      <a:r>
                        <a:rPr lang="zh-TW" sz="1200" spc="-5">
                          <a:effectLst/>
                          <a:latin typeface="標楷體" panose="03000509000000000000" pitchFamily="65" charset="-120"/>
                          <a:ea typeface="標楷體" panose="03000509000000000000" pitchFamily="65" charset="-120"/>
                        </a:rPr>
                        <a:t>第四天（</a:t>
                      </a:r>
                      <a:r>
                        <a:rPr lang="en-US" sz="1200" spc="-5">
                          <a:effectLst/>
                          <a:latin typeface="標楷體" panose="03000509000000000000" pitchFamily="65" charset="-120"/>
                          <a:ea typeface="標楷體" panose="03000509000000000000" pitchFamily="65" charset="-120"/>
                        </a:rPr>
                        <a:t>○</a:t>
                      </a:r>
                      <a:r>
                        <a:rPr lang="zh-TW" sz="1200" spc="-5">
                          <a:effectLst/>
                          <a:latin typeface="標楷體" panose="03000509000000000000" pitchFamily="65" charset="-120"/>
                          <a:ea typeface="標楷體" panose="03000509000000000000" pitchFamily="65" charset="-120"/>
                        </a:rPr>
                        <a:t>年</a:t>
                      </a:r>
                      <a:r>
                        <a:rPr lang="en-US" sz="1200" spc="-5">
                          <a:effectLst/>
                          <a:latin typeface="標楷體" panose="03000509000000000000" pitchFamily="65" charset="-120"/>
                          <a:ea typeface="標楷體" panose="03000509000000000000" pitchFamily="65" charset="-120"/>
                        </a:rPr>
                        <a:t>○</a:t>
                      </a:r>
                      <a:r>
                        <a:rPr lang="zh-TW" sz="1200" spc="-5">
                          <a:effectLst/>
                          <a:latin typeface="標楷體" panose="03000509000000000000" pitchFamily="65" charset="-120"/>
                          <a:ea typeface="標楷體" panose="03000509000000000000" pitchFamily="65" charset="-120"/>
                        </a:rPr>
                        <a:t>月</a:t>
                      </a:r>
                      <a:r>
                        <a:rPr lang="en-US" sz="1200" spc="-5">
                          <a:effectLst/>
                          <a:latin typeface="標楷體" panose="03000509000000000000" pitchFamily="65" charset="-120"/>
                          <a:ea typeface="標楷體" panose="03000509000000000000" pitchFamily="65" charset="-120"/>
                        </a:rPr>
                        <a:t>○</a:t>
                      </a:r>
                      <a:r>
                        <a:rPr lang="zh-TW" sz="1200" spc="-5">
                          <a:effectLst/>
                          <a:latin typeface="標楷體" panose="03000509000000000000" pitchFamily="65" charset="-120"/>
                          <a:ea typeface="標楷體" panose="03000509000000000000" pitchFamily="65" charset="-120"/>
                        </a:rPr>
                        <a:t>日</a:t>
                      </a:r>
                      <a:r>
                        <a:rPr lang="zh-TW" sz="1200">
                          <a:effectLst/>
                          <a:latin typeface="標楷體" panose="03000509000000000000" pitchFamily="65" charset="-120"/>
                          <a:ea typeface="標楷體" panose="03000509000000000000" pitchFamily="65" charset="-120"/>
                        </a:rPr>
                        <a:t>）</a:t>
                      </a:r>
                      <a:endParaRPr lang="zh-TW" sz="12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en-US" sz="1200">
                          <a:effectLst/>
                          <a:latin typeface="標楷體" panose="03000509000000000000" pitchFamily="65" charset="-120"/>
                          <a:ea typeface="標楷體" panose="03000509000000000000" pitchFamily="65" charset="-120"/>
                        </a:rPr>
                        <a:t> </a:t>
                      </a:r>
                      <a:endParaRPr lang="zh-TW" sz="12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zh-TW" sz="1200" dirty="0">
                          <a:effectLst/>
                          <a:latin typeface="標楷體" panose="03000509000000000000" pitchFamily="65" charset="-120"/>
                          <a:ea typeface="標楷體" panose="03000509000000000000" pitchFamily="65" charset="-120"/>
                        </a:rPr>
                        <a:t>□入班上課</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社團活動</a:t>
                      </a:r>
                    </a:p>
                    <a:p>
                      <a:pPr algn="l">
                        <a:spcAft>
                          <a:spcPts val="0"/>
                        </a:spcAft>
                      </a:pPr>
                      <a:r>
                        <a:rPr lang="zh-TW" sz="1200" dirty="0">
                          <a:effectLst/>
                          <a:latin typeface="標楷體" panose="03000509000000000000" pitchFamily="65" charset="-120"/>
                          <a:ea typeface="標楷體" panose="03000509000000000000" pitchFamily="65" charset="-120"/>
                        </a:rPr>
                        <a:t>□文化體驗</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機場禮儀</a:t>
                      </a:r>
                    </a:p>
                    <a:p>
                      <a:pPr algn="l">
                        <a:spcAft>
                          <a:spcPts val="0"/>
                        </a:spcAft>
                      </a:pPr>
                      <a:r>
                        <a:rPr lang="zh-TW" sz="1200" dirty="0">
                          <a:effectLst/>
                          <a:latin typeface="標楷體" panose="03000509000000000000" pitchFamily="65" charset="-120"/>
                          <a:ea typeface="標楷體" panose="03000509000000000000" pitchFamily="65" charset="-120"/>
                        </a:rPr>
                        <a:t>□城市探索</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實作體驗</a:t>
                      </a:r>
                    </a:p>
                    <a:p>
                      <a:pPr algn="l">
                        <a:spcAft>
                          <a:spcPts val="0"/>
                        </a:spcAft>
                      </a:pPr>
                      <a:r>
                        <a:rPr lang="zh-TW" sz="1200" dirty="0">
                          <a:effectLst/>
                          <a:latin typeface="標楷體" panose="03000509000000000000" pitchFamily="65" charset="-120"/>
                          <a:ea typeface="標楷體" panose="03000509000000000000" pitchFamily="65" charset="-120"/>
                        </a:rPr>
                        <a:t>□議題交流</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歷史探究</a:t>
                      </a:r>
                    </a:p>
                    <a:p>
                      <a:pPr algn="l">
                        <a:spcAft>
                          <a:spcPts val="0"/>
                        </a:spcAft>
                      </a:pPr>
                      <a:r>
                        <a:rPr lang="zh-TW" sz="1200" dirty="0">
                          <a:effectLst/>
                          <a:latin typeface="標楷體" panose="03000509000000000000" pitchFamily="65" charset="-120"/>
                          <a:ea typeface="標楷體" panose="03000509000000000000" pitchFamily="65" charset="-120"/>
                        </a:rPr>
                        <a:t>□生活</a:t>
                      </a:r>
                      <a:r>
                        <a:rPr lang="zh-TW" sz="1200" dirty="0" smtClean="0">
                          <a:effectLst/>
                          <a:latin typeface="標楷體" panose="03000509000000000000" pitchFamily="65" charset="-120"/>
                          <a:ea typeface="標楷體" panose="03000509000000000000" pitchFamily="65" charset="-120"/>
                        </a:rPr>
                        <a:t>體驗</a:t>
                      </a:r>
                      <a:r>
                        <a:rPr lang="en-US" sz="1200" dirty="0" smtClean="0">
                          <a:effectLst/>
                          <a:latin typeface="標楷體" panose="03000509000000000000" pitchFamily="65" charset="-120"/>
                          <a:ea typeface="標楷體" panose="03000509000000000000" pitchFamily="65" charset="-120"/>
                        </a:rPr>
                        <a:t>(</a:t>
                      </a:r>
                      <a:r>
                        <a:rPr lang="zh-TW" sz="1200" dirty="0">
                          <a:effectLst/>
                          <a:latin typeface="標楷體" panose="03000509000000000000" pitchFamily="65" charset="-120"/>
                          <a:ea typeface="標楷體" panose="03000509000000000000" pitchFamily="65" charset="-120"/>
                        </a:rPr>
                        <a:t>接待家庭、購物等</a:t>
                      </a:r>
                      <a:r>
                        <a:rPr lang="en-US" sz="120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endParaRPr>
                    </a:p>
                    <a:p>
                      <a:pPr algn="l">
                        <a:spcAft>
                          <a:spcPts val="0"/>
                        </a:spcAft>
                      </a:pPr>
                      <a:r>
                        <a:rPr lang="zh-TW" sz="1200" dirty="0">
                          <a:effectLst/>
                          <a:latin typeface="標楷體" panose="03000509000000000000" pitchFamily="65" charset="-120"/>
                          <a:ea typeface="標楷體" panose="03000509000000000000" pitchFamily="65" charset="-120"/>
                        </a:rPr>
                        <a:t>□其他</a:t>
                      </a:r>
                      <a:r>
                        <a:rPr lang="en-US" sz="1200" dirty="0">
                          <a:effectLst/>
                          <a:latin typeface="標楷體" panose="03000509000000000000" pitchFamily="65" charset="-120"/>
                          <a:ea typeface="標楷體" panose="03000509000000000000" pitchFamily="65" charset="-120"/>
                        </a:rPr>
                        <a:t> ______________</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extLst>
                  <a:ext uri="{0D108BD9-81ED-4DB2-BD59-A6C34878D82A}">
                    <a16:rowId xmlns:a16="http://schemas.microsoft.com/office/drawing/2014/main" val="1425687539"/>
                  </a:ext>
                </a:extLst>
              </a:tr>
              <a:tr h="1110760">
                <a:tc>
                  <a:txBody>
                    <a:bodyPr/>
                    <a:lstStyle/>
                    <a:p>
                      <a:pPr algn="l">
                        <a:spcBef>
                          <a:spcPts val="65"/>
                        </a:spcBef>
                        <a:spcAft>
                          <a:spcPts val="0"/>
                        </a:spcAft>
                      </a:pPr>
                      <a:r>
                        <a:rPr lang="en-US" sz="1200">
                          <a:effectLst/>
                          <a:latin typeface="標楷體" panose="03000509000000000000" pitchFamily="65" charset="-120"/>
                          <a:ea typeface="標楷體" panose="03000509000000000000" pitchFamily="65" charset="-120"/>
                        </a:rPr>
                        <a:t> </a:t>
                      </a:r>
                      <a:endParaRPr lang="zh-TW" sz="1200">
                        <a:effectLst/>
                        <a:latin typeface="標楷體" panose="03000509000000000000" pitchFamily="65" charset="-120"/>
                        <a:ea typeface="標楷體" panose="03000509000000000000" pitchFamily="65" charset="-120"/>
                      </a:endParaRPr>
                    </a:p>
                    <a:p>
                      <a:pPr marL="12065" algn="l">
                        <a:spcAft>
                          <a:spcPts val="0"/>
                        </a:spcAft>
                      </a:pPr>
                      <a:r>
                        <a:rPr lang="zh-TW" sz="1200" spc="-5">
                          <a:effectLst/>
                          <a:latin typeface="標楷體" panose="03000509000000000000" pitchFamily="65" charset="-120"/>
                          <a:ea typeface="標楷體" panose="03000509000000000000" pitchFamily="65" charset="-120"/>
                        </a:rPr>
                        <a:t>第五天（</a:t>
                      </a:r>
                      <a:r>
                        <a:rPr lang="en-US" sz="1200" spc="-5">
                          <a:effectLst/>
                          <a:latin typeface="標楷體" panose="03000509000000000000" pitchFamily="65" charset="-120"/>
                          <a:ea typeface="標楷體" panose="03000509000000000000" pitchFamily="65" charset="-120"/>
                        </a:rPr>
                        <a:t>○</a:t>
                      </a:r>
                      <a:r>
                        <a:rPr lang="zh-TW" sz="1200" spc="-5">
                          <a:effectLst/>
                          <a:latin typeface="標楷體" panose="03000509000000000000" pitchFamily="65" charset="-120"/>
                          <a:ea typeface="標楷體" panose="03000509000000000000" pitchFamily="65" charset="-120"/>
                        </a:rPr>
                        <a:t>年</a:t>
                      </a:r>
                      <a:r>
                        <a:rPr lang="en-US" sz="1200" spc="-5">
                          <a:effectLst/>
                          <a:latin typeface="標楷體" panose="03000509000000000000" pitchFamily="65" charset="-120"/>
                          <a:ea typeface="標楷體" panose="03000509000000000000" pitchFamily="65" charset="-120"/>
                        </a:rPr>
                        <a:t>○</a:t>
                      </a:r>
                      <a:r>
                        <a:rPr lang="zh-TW" sz="1200" spc="-5">
                          <a:effectLst/>
                          <a:latin typeface="標楷體" panose="03000509000000000000" pitchFamily="65" charset="-120"/>
                          <a:ea typeface="標楷體" panose="03000509000000000000" pitchFamily="65" charset="-120"/>
                        </a:rPr>
                        <a:t>月</a:t>
                      </a:r>
                      <a:r>
                        <a:rPr lang="en-US" sz="1200" spc="-5">
                          <a:effectLst/>
                          <a:latin typeface="標楷體" panose="03000509000000000000" pitchFamily="65" charset="-120"/>
                          <a:ea typeface="標楷體" panose="03000509000000000000" pitchFamily="65" charset="-120"/>
                        </a:rPr>
                        <a:t>○</a:t>
                      </a:r>
                      <a:r>
                        <a:rPr lang="zh-TW" sz="1200" spc="-5">
                          <a:effectLst/>
                          <a:latin typeface="標楷體" panose="03000509000000000000" pitchFamily="65" charset="-120"/>
                          <a:ea typeface="標楷體" panose="03000509000000000000" pitchFamily="65" charset="-120"/>
                        </a:rPr>
                        <a:t>日</a:t>
                      </a:r>
                      <a:r>
                        <a:rPr lang="zh-TW" sz="1200">
                          <a:effectLst/>
                          <a:latin typeface="標楷體" panose="03000509000000000000" pitchFamily="65" charset="-120"/>
                          <a:ea typeface="標楷體" panose="03000509000000000000" pitchFamily="65" charset="-120"/>
                        </a:rPr>
                        <a:t>）</a:t>
                      </a:r>
                      <a:endParaRPr lang="zh-TW" sz="12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en-US" sz="1200">
                          <a:effectLst/>
                          <a:latin typeface="標楷體" panose="03000509000000000000" pitchFamily="65" charset="-120"/>
                          <a:ea typeface="標楷體" panose="03000509000000000000" pitchFamily="65" charset="-120"/>
                        </a:rPr>
                        <a:t> </a:t>
                      </a:r>
                      <a:endParaRPr lang="zh-TW" sz="12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zh-TW" sz="1200" dirty="0">
                          <a:effectLst/>
                          <a:latin typeface="標楷體" panose="03000509000000000000" pitchFamily="65" charset="-120"/>
                          <a:ea typeface="標楷體" panose="03000509000000000000" pitchFamily="65" charset="-120"/>
                        </a:rPr>
                        <a:t>□入班上課</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社團活動</a:t>
                      </a:r>
                    </a:p>
                    <a:p>
                      <a:pPr algn="l">
                        <a:spcAft>
                          <a:spcPts val="0"/>
                        </a:spcAft>
                      </a:pPr>
                      <a:r>
                        <a:rPr lang="zh-TW" sz="1200" dirty="0">
                          <a:effectLst/>
                          <a:latin typeface="標楷體" panose="03000509000000000000" pitchFamily="65" charset="-120"/>
                          <a:ea typeface="標楷體" panose="03000509000000000000" pitchFamily="65" charset="-120"/>
                        </a:rPr>
                        <a:t>□文化體驗</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機場禮儀</a:t>
                      </a:r>
                    </a:p>
                    <a:p>
                      <a:pPr algn="l">
                        <a:spcAft>
                          <a:spcPts val="0"/>
                        </a:spcAft>
                      </a:pPr>
                      <a:r>
                        <a:rPr lang="zh-TW" sz="1200" dirty="0">
                          <a:effectLst/>
                          <a:latin typeface="標楷體" panose="03000509000000000000" pitchFamily="65" charset="-120"/>
                          <a:ea typeface="標楷體" panose="03000509000000000000" pitchFamily="65" charset="-120"/>
                        </a:rPr>
                        <a:t>□城市探索</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實作體驗</a:t>
                      </a:r>
                    </a:p>
                    <a:p>
                      <a:pPr algn="l">
                        <a:spcAft>
                          <a:spcPts val="0"/>
                        </a:spcAft>
                      </a:pPr>
                      <a:r>
                        <a:rPr lang="zh-TW" sz="1200" dirty="0">
                          <a:effectLst/>
                          <a:latin typeface="標楷體" panose="03000509000000000000" pitchFamily="65" charset="-120"/>
                          <a:ea typeface="標楷體" panose="03000509000000000000" pitchFamily="65" charset="-120"/>
                        </a:rPr>
                        <a:t>□議題交流</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歷史探究</a:t>
                      </a:r>
                    </a:p>
                    <a:p>
                      <a:pPr algn="l">
                        <a:spcAft>
                          <a:spcPts val="0"/>
                        </a:spcAft>
                      </a:pPr>
                      <a:r>
                        <a:rPr lang="zh-TW" sz="1200" dirty="0">
                          <a:effectLst/>
                          <a:latin typeface="標楷體" panose="03000509000000000000" pitchFamily="65" charset="-120"/>
                          <a:ea typeface="標楷體" panose="03000509000000000000" pitchFamily="65" charset="-120"/>
                        </a:rPr>
                        <a:t>□生活</a:t>
                      </a:r>
                      <a:r>
                        <a:rPr lang="zh-TW" sz="1200" dirty="0" smtClean="0">
                          <a:effectLst/>
                          <a:latin typeface="標楷體" panose="03000509000000000000" pitchFamily="65" charset="-120"/>
                          <a:ea typeface="標楷體" panose="03000509000000000000" pitchFamily="65" charset="-120"/>
                        </a:rPr>
                        <a:t>體驗</a:t>
                      </a:r>
                      <a:r>
                        <a:rPr lang="en-US" sz="1200" dirty="0" smtClean="0">
                          <a:effectLst/>
                          <a:latin typeface="標楷體" panose="03000509000000000000" pitchFamily="65" charset="-120"/>
                          <a:ea typeface="標楷體" panose="03000509000000000000" pitchFamily="65" charset="-120"/>
                        </a:rPr>
                        <a:t>(</a:t>
                      </a:r>
                      <a:r>
                        <a:rPr lang="zh-TW" sz="1200" dirty="0">
                          <a:effectLst/>
                          <a:latin typeface="標楷體" panose="03000509000000000000" pitchFamily="65" charset="-120"/>
                          <a:ea typeface="標楷體" panose="03000509000000000000" pitchFamily="65" charset="-120"/>
                        </a:rPr>
                        <a:t>接待家庭、購物等</a:t>
                      </a:r>
                      <a:r>
                        <a:rPr lang="en-US" sz="120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endParaRPr>
                    </a:p>
                    <a:p>
                      <a:pPr algn="l">
                        <a:spcAft>
                          <a:spcPts val="0"/>
                        </a:spcAft>
                      </a:pPr>
                      <a:r>
                        <a:rPr lang="zh-TW" sz="1200" dirty="0">
                          <a:effectLst/>
                          <a:latin typeface="標楷體" panose="03000509000000000000" pitchFamily="65" charset="-120"/>
                          <a:ea typeface="標楷體" panose="03000509000000000000" pitchFamily="65" charset="-120"/>
                        </a:rPr>
                        <a:t>□其他</a:t>
                      </a:r>
                      <a:r>
                        <a:rPr lang="en-US" sz="1200" dirty="0">
                          <a:effectLst/>
                          <a:latin typeface="標楷體" panose="03000509000000000000" pitchFamily="65" charset="-120"/>
                          <a:ea typeface="標楷體" panose="03000509000000000000" pitchFamily="65" charset="-120"/>
                        </a:rPr>
                        <a:t> ______________</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extLst>
                  <a:ext uri="{0D108BD9-81ED-4DB2-BD59-A6C34878D82A}">
                    <a16:rowId xmlns:a16="http://schemas.microsoft.com/office/drawing/2014/main" val="2105406543"/>
                  </a:ext>
                </a:extLst>
              </a:tr>
              <a:tr h="1110760">
                <a:tc>
                  <a:txBody>
                    <a:bodyPr/>
                    <a:lstStyle/>
                    <a:p>
                      <a:pPr algn="l">
                        <a:spcBef>
                          <a:spcPts val="65"/>
                        </a:spcBef>
                        <a:spcAft>
                          <a:spcPts val="0"/>
                        </a:spcAft>
                      </a:pPr>
                      <a:r>
                        <a:rPr lang="en-US" sz="1200">
                          <a:effectLst/>
                          <a:latin typeface="標楷體" panose="03000509000000000000" pitchFamily="65" charset="-120"/>
                          <a:ea typeface="標楷體" panose="03000509000000000000" pitchFamily="65" charset="-120"/>
                        </a:rPr>
                        <a:t> </a:t>
                      </a:r>
                      <a:endParaRPr lang="zh-TW" sz="1200">
                        <a:effectLst/>
                        <a:latin typeface="標楷體" panose="03000509000000000000" pitchFamily="65" charset="-120"/>
                        <a:ea typeface="標楷體" panose="03000509000000000000" pitchFamily="65" charset="-120"/>
                      </a:endParaRPr>
                    </a:p>
                    <a:p>
                      <a:pPr marL="12065" algn="l">
                        <a:spcAft>
                          <a:spcPts val="0"/>
                        </a:spcAft>
                      </a:pPr>
                      <a:r>
                        <a:rPr lang="zh-TW" sz="1200" spc="-5">
                          <a:effectLst/>
                          <a:latin typeface="標楷體" panose="03000509000000000000" pitchFamily="65" charset="-120"/>
                          <a:ea typeface="標楷體" panose="03000509000000000000" pitchFamily="65" charset="-120"/>
                        </a:rPr>
                        <a:t>第六天（</a:t>
                      </a:r>
                      <a:r>
                        <a:rPr lang="en-US" sz="1200" spc="-5">
                          <a:effectLst/>
                          <a:latin typeface="標楷體" panose="03000509000000000000" pitchFamily="65" charset="-120"/>
                          <a:ea typeface="標楷體" panose="03000509000000000000" pitchFamily="65" charset="-120"/>
                        </a:rPr>
                        <a:t>○</a:t>
                      </a:r>
                      <a:r>
                        <a:rPr lang="zh-TW" sz="1200" spc="-5">
                          <a:effectLst/>
                          <a:latin typeface="標楷體" panose="03000509000000000000" pitchFamily="65" charset="-120"/>
                          <a:ea typeface="標楷體" panose="03000509000000000000" pitchFamily="65" charset="-120"/>
                        </a:rPr>
                        <a:t>年</a:t>
                      </a:r>
                      <a:r>
                        <a:rPr lang="en-US" sz="1200" spc="-5">
                          <a:effectLst/>
                          <a:latin typeface="標楷體" panose="03000509000000000000" pitchFamily="65" charset="-120"/>
                          <a:ea typeface="標楷體" panose="03000509000000000000" pitchFamily="65" charset="-120"/>
                        </a:rPr>
                        <a:t>○</a:t>
                      </a:r>
                      <a:r>
                        <a:rPr lang="zh-TW" sz="1200" spc="-5">
                          <a:effectLst/>
                          <a:latin typeface="標楷體" panose="03000509000000000000" pitchFamily="65" charset="-120"/>
                          <a:ea typeface="標楷體" panose="03000509000000000000" pitchFamily="65" charset="-120"/>
                        </a:rPr>
                        <a:t>月</a:t>
                      </a:r>
                      <a:r>
                        <a:rPr lang="en-US" sz="1200" spc="-5">
                          <a:effectLst/>
                          <a:latin typeface="標楷體" panose="03000509000000000000" pitchFamily="65" charset="-120"/>
                          <a:ea typeface="標楷體" panose="03000509000000000000" pitchFamily="65" charset="-120"/>
                        </a:rPr>
                        <a:t>○</a:t>
                      </a:r>
                      <a:r>
                        <a:rPr lang="zh-TW" sz="1200" spc="-5">
                          <a:effectLst/>
                          <a:latin typeface="標楷體" panose="03000509000000000000" pitchFamily="65" charset="-120"/>
                          <a:ea typeface="標楷體" panose="03000509000000000000" pitchFamily="65" charset="-120"/>
                        </a:rPr>
                        <a:t>日</a:t>
                      </a:r>
                      <a:r>
                        <a:rPr lang="zh-TW" sz="1200">
                          <a:effectLst/>
                          <a:latin typeface="標楷體" panose="03000509000000000000" pitchFamily="65" charset="-120"/>
                          <a:ea typeface="標楷體" panose="03000509000000000000" pitchFamily="65" charset="-120"/>
                        </a:rPr>
                        <a:t>）</a:t>
                      </a:r>
                      <a:endParaRPr lang="zh-TW" sz="12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en-US" sz="1200">
                          <a:effectLst/>
                          <a:latin typeface="標楷體" panose="03000509000000000000" pitchFamily="65" charset="-120"/>
                          <a:ea typeface="標楷體" panose="03000509000000000000" pitchFamily="65" charset="-120"/>
                        </a:rPr>
                        <a:t> </a:t>
                      </a:r>
                      <a:endParaRPr lang="zh-TW" sz="12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l">
                        <a:spcAft>
                          <a:spcPts val="0"/>
                        </a:spcAft>
                      </a:pPr>
                      <a:r>
                        <a:rPr lang="zh-TW" sz="1200" dirty="0">
                          <a:effectLst/>
                          <a:latin typeface="標楷體" panose="03000509000000000000" pitchFamily="65" charset="-120"/>
                          <a:ea typeface="標楷體" panose="03000509000000000000" pitchFamily="65" charset="-120"/>
                        </a:rPr>
                        <a:t>□入班上課</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社團活動</a:t>
                      </a:r>
                    </a:p>
                    <a:p>
                      <a:pPr algn="l">
                        <a:spcAft>
                          <a:spcPts val="0"/>
                        </a:spcAft>
                      </a:pPr>
                      <a:r>
                        <a:rPr lang="zh-TW" sz="1200" dirty="0">
                          <a:effectLst/>
                          <a:latin typeface="標楷體" panose="03000509000000000000" pitchFamily="65" charset="-120"/>
                          <a:ea typeface="標楷體" panose="03000509000000000000" pitchFamily="65" charset="-120"/>
                        </a:rPr>
                        <a:t>□文化體驗</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機場禮儀</a:t>
                      </a:r>
                    </a:p>
                    <a:p>
                      <a:pPr algn="l">
                        <a:spcAft>
                          <a:spcPts val="0"/>
                        </a:spcAft>
                      </a:pPr>
                      <a:r>
                        <a:rPr lang="zh-TW" sz="1200" dirty="0">
                          <a:effectLst/>
                          <a:latin typeface="標楷體" panose="03000509000000000000" pitchFamily="65" charset="-120"/>
                          <a:ea typeface="標楷體" panose="03000509000000000000" pitchFamily="65" charset="-120"/>
                        </a:rPr>
                        <a:t>□城市探索</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實作體驗</a:t>
                      </a:r>
                    </a:p>
                    <a:p>
                      <a:pPr algn="l">
                        <a:spcAft>
                          <a:spcPts val="0"/>
                        </a:spcAft>
                      </a:pPr>
                      <a:r>
                        <a:rPr lang="zh-TW" sz="1200" dirty="0">
                          <a:effectLst/>
                          <a:latin typeface="標楷體" panose="03000509000000000000" pitchFamily="65" charset="-120"/>
                          <a:ea typeface="標楷體" panose="03000509000000000000" pitchFamily="65" charset="-120"/>
                        </a:rPr>
                        <a:t>□議題交流</a:t>
                      </a:r>
                      <a:r>
                        <a:rPr lang="en-US" sz="1200" dirty="0">
                          <a:effectLst/>
                          <a:latin typeface="標楷體" panose="03000509000000000000" pitchFamily="65" charset="-120"/>
                          <a:ea typeface="標楷體" panose="03000509000000000000" pitchFamily="65" charset="-120"/>
                        </a:rPr>
                        <a:t>  □</a:t>
                      </a:r>
                      <a:r>
                        <a:rPr lang="zh-TW" sz="1200" dirty="0">
                          <a:effectLst/>
                          <a:latin typeface="標楷體" panose="03000509000000000000" pitchFamily="65" charset="-120"/>
                          <a:ea typeface="標楷體" panose="03000509000000000000" pitchFamily="65" charset="-120"/>
                        </a:rPr>
                        <a:t>歷史探究</a:t>
                      </a:r>
                    </a:p>
                    <a:p>
                      <a:pPr algn="l">
                        <a:spcAft>
                          <a:spcPts val="0"/>
                        </a:spcAft>
                      </a:pPr>
                      <a:r>
                        <a:rPr lang="zh-TW" sz="1200" dirty="0">
                          <a:effectLst/>
                          <a:latin typeface="標楷體" panose="03000509000000000000" pitchFamily="65" charset="-120"/>
                          <a:ea typeface="標楷體" panose="03000509000000000000" pitchFamily="65" charset="-120"/>
                        </a:rPr>
                        <a:t>□生活</a:t>
                      </a:r>
                      <a:r>
                        <a:rPr lang="zh-TW" sz="1200" dirty="0" smtClean="0">
                          <a:effectLst/>
                          <a:latin typeface="標楷體" panose="03000509000000000000" pitchFamily="65" charset="-120"/>
                          <a:ea typeface="標楷體" panose="03000509000000000000" pitchFamily="65" charset="-120"/>
                        </a:rPr>
                        <a:t>體驗</a:t>
                      </a:r>
                      <a:r>
                        <a:rPr lang="en-US" sz="1200" dirty="0" smtClean="0">
                          <a:effectLst/>
                          <a:latin typeface="標楷體" panose="03000509000000000000" pitchFamily="65" charset="-120"/>
                          <a:ea typeface="標楷體" panose="03000509000000000000" pitchFamily="65" charset="-120"/>
                        </a:rPr>
                        <a:t>(</a:t>
                      </a:r>
                      <a:r>
                        <a:rPr lang="zh-TW" sz="1200" dirty="0">
                          <a:effectLst/>
                          <a:latin typeface="標楷體" panose="03000509000000000000" pitchFamily="65" charset="-120"/>
                          <a:ea typeface="標楷體" panose="03000509000000000000" pitchFamily="65" charset="-120"/>
                        </a:rPr>
                        <a:t>接待家庭、購物等</a:t>
                      </a:r>
                      <a:r>
                        <a:rPr lang="en-US" sz="1200" dirty="0">
                          <a:effectLst/>
                          <a:latin typeface="標楷體" panose="03000509000000000000" pitchFamily="65" charset="-120"/>
                          <a:ea typeface="標楷體" panose="03000509000000000000" pitchFamily="65" charset="-120"/>
                        </a:rPr>
                        <a:t>)</a:t>
                      </a:r>
                      <a:endParaRPr lang="zh-TW" sz="1200" dirty="0">
                        <a:effectLst/>
                        <a:latin typeface="標楷體" panose="03000509000000000000" pitchFamily="65" charset="-120"/>
                        <a:ea typeface="標楷體" panose="03000509000000000000" pitchFamily="65" charset="-120"/>
                      </a:endParaRPr>
                    </a:p>
                    <a:p>
                      <a:pPr algn="l">
                        <a:spcAft>
                          <a:spcPts val="0"/>
                        </a:spcAft>
                      </a:pPr>
                      <a:r>
                        <a:rPr lang="zh-TW" sz="1200" dirty="0">
                          <a:effectLst/>
                          <a:latin typeface="標楷體" panose="03000509000000000000" pitchFamily="65" charset="-120"/>
                          <a:ea typeface="標楷體" panose="03000509000000000000" pitchFamily="65" charset="-120"/>
                        </a:rPr>
                        <a:t>□其他</a:t>
                      </a:r>
                      <a:r>
                        <a:rPr lang="en-US" sz="1200" dirty="0">
                          <a:effectLst/>
                          <a:latin typeface="標楷體" panose="03000509000000000000" pitchFamily="65" charset="-120"/>
                          <a:ea typeface="標楷體" panose="03000509000000000000" pitchFamily="65" charset="-120"/>
                        </a:rPr>
                        <a:t> ______________</a:t>
                      </a:r>
                      <a:endParaRPr lang="zh-TW" sz="12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extLst>
                  <a:ext uri="{0D108BD9-81ED-4DB2-BD59-A6C34878D82A}">
                    <a16:rowId xmlns:a16="http://schemas.microsoft.com/office/drawing/2014/main" val="3342613600"/>
                  </a:ext>
                </a:extLst>
              </a:tr>
            </a:tbl>
          </a:graphicData>
        </a:graphic>
      </p:graphicFrame>
    </p:spTree>
    <p:extLst>
      <p:ext uri="{BB962C8B-B14F-4D97-AF65-F5344CB8AC3E}">
        <p14:creationId xmlns:p14="http://schemas.microsoft.com/office/powerpoint/2010/main" val="3434434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51"/>
          <p:cNvSpPr txBox="1">
            <a:spLocks noGrp="1"/>
          </p:cNvSpPr>
          <p:nvPr>
            <p:ph type="title"/>
          </p:nvPr>
        </p:nvSpPr>
        <p:spPr>
          <a:xfrm>
            <a:off x="984504" y="0"/>
            <a:ext cx="10515600" cy="7689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Microsoft JhengHei"/>
              <a:buNone/>
            </a:pPr>
            <a:r>
              <a:rPr lang="zh-TW" dirty="0">
                <a:latin typeface="Microsoft JhengHei"/>
                <a:ea typeface="Microsoft JhengHei"/>
                <a:cs typeface="Microsoft JhengHei"/>
                <a:sym typeface="Microsoft JhengHei"/>
              </a:rPr>
              <a:t/>
            </a:r>
            <a:br>
              <a:rPr lang="zh-TW" dirty="0">
                <a:latin typeface="Microsoft JhengHei"/>
                <a:ea typeface="Microsoft JhengHei"/>
                <a:cs typeface="Microsoft JhengHei"/>
                <a:sym typeface="Microsoft JhengHei"/>
              </a:rPr>
            </a:br>
            <a:r>
              <a:rPr lang="zh-TW" dirty="0">
                <a:latin typeface="Microsoft JhengHei"/>
                <a:ea typeface="Microsoft JhengHei"/>
                <a:cs typeface="Microsoft JhengHei"/>
                <a:sym typeface="Microsoft JhengHei"/>
              </a:rPr>
              <a:t/>
            </a:r>
            <a:br>
              <a:rPr lang="zh-TW" dirty="0">
                <a:latin typeface="Microsoft JhengHei"/>
                <a:ea typeface="Microsoft JhengHei"/>
                <a:cs typeface="Microsoft JhengHei"/>
                <a:sym typeface="Microsoft JhengHei"/>
              </a:rPr>
            </a:br>
            <a:r>
              <a:rPr lang="zh-TW" dirty="0"/>
              <a:t/>
            </a:r>
            <a:br>
              <a:rPr lang="zh-TW" dirty="0"/>
            </a:br>
            <a:endParaRPr dirty="0">
              <a:latin typeface="Microsoft JhengHei"/>
              <a:ea typeface="Microsoft JhengHei"/>
              <a:cs typeface="Microsoft JhengHei"/>
              <a:sym typeface="Microsoft JhengHei"/>
            </a:endParaRPr>
          </a:p>
        </p:txBody>
      </p:sp>
      <p:sp>
        <p:nvSpPr>
          <p:cNvPr id="1823" name="Google Shape;1823;p51"/>
          <p:cNvSpPr txBox="1">
            <a:spLocks noGrp="1"/>
          </p:cNvSpPr>
          <p:nvPr>
            <p:ph type="body" idx="1"/>
          </p:nvPr>
        </p:nvSpPr>
        <p:spPr>
          <a:xfrm>
            <a:off x="838200" y="1825625"/>
            <a:ext cx="10515600" cy="354190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grpSp>
        <p:nvGrpSpPr>
          <p:cNvPr id="1824" name="Google Shape;1824;p51"/>
          <p:cNvGrpSpPr/>
          <p:nvPr/>
        </p:nvGrpSpPr>
        <p:grpSpPr>
          <a:xfrm>
            <a:off x="-3459299" y="115892"/>
            <a:ext cx="15283746" cy="6626211"/>
            <a:chOff x="-5564451" y="-852015"/>
            <a:chExt cx="14624122" cy="6626211"/>
          </a:xfrm>
        </p:grpSpPr>
        <p:sp>
          <p:nvSpPr>
            <p:cNvPr id="1825" name="Google Shape;1825;p51"/>
            <p:cNvSpPr/>
            <p:nvPr/>
          </p:nvSpPr>
          <p:spPr>
            <a:xfrm>
              <a:off x="-5564451" y="-852015"/>
              <a:ext cx="6626211" cy="6626211"/>
            </a:xfrm>
            <a:prstGeom prst="blockArc">
              <a:avLst>
                <a:gd name="adj1" fmla="val 18900000"/>
                <a:gd name="adj2" fmla="val 2700000"/>
                <a:gd name="adj3" fmla="val 326"/>
              </a:avLst>
            </a:prstGeom>
            <a:noFill/>
            <a:ln w="12700" cap="flat" cmpd="sng">
              <a:solidFill>
                <a:srgbClr val="167A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6" name="Google Shape;1826;p51"/>
            <p:cNvSpPr/>
            <p:nvPr/>
          </p:nvSpPr>
          <p:spPr>
            <a:xfrm>
              <a:off x="683198" y="350331"/>
              <a:ext cx="8308547" cy="1268209"/>
            </a:xfrm>
            <a:prstGeom prst="rect">
              <a:avLst/>
            </a:prstGeom>
            <a:solidFill>
              <a:srgbClr val="E6F2D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7" name="Google Shape;1827;p51"/>
            <p:cNvSpPr txBox="1"/>
            <p:nvPr/>
          </p:nvSpPr>
          <p:spPr>
            <a:xfrm>
              <a:off x="683198" y="350331"/>
              <a:ext cx="8308547" cy="1268209"/>
            </a:xfrm>
            <a:prstGeom prst="rect">
              <a:avLst/>
            </a:prstGeom>
            <a:noFill/>
            <a:ln>
              <a:noFill/>
            </a:ln>
          </p:spPr>
          <p:txBody>
            <a:bodyPr spcFirstLastPara="1" wrap="square" lIns="78137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描述</a:t>
              </a:r>
              <a:r>
                <a:rPr kumimoji="0" lang="en-US" altLang="zh-TW" sz="36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a:t>
              </a:r>
              <a:r>
                <a:rPr kumimoji="0" lang="zh-TW" altLang="en-US" sz="3200" b="0" i="0" u="none" strike="noStrike" kern="1200" cap="none" spc="0" normalizeH="0" baseline="0" noProof="0" dirty="0" smtClean="0">
                  <a:ln>
                    <a:noFill/>
                  </a:ln>
                  <a:solidFill>
                    <a:prstClr val="black"/>
                  </a:solidFill>
                  <a:effectLst/>
                  <a:uLnTx/>
                  <a:uFillTx/>
                  <a:latin typeface="Microsoft JhengHei"/>
                  <a:ea typeface="Microsoft JhengHei"/>
                  <a:cs typeface="Microsoft JhengHei"/>
                  <a:sym typeface="Microsoft JhengHei"/>
                </a:rPr>
                <a:t>我看到什麼現象</a:t>
              </a:r>
              <a:r>
                <a:rPr kumimoji="0" lang="en-US" altLang="zh-TW" sz="3200" b="0" i="0" u="none" strike="noStrike" kern="1200" cap="none" spc="0" normalizeH="0" baseline="0" noProof="0" dirty="0" smtClean="0">
                  <a:ln>
                    <a:noFill/>
                  </a:ln>
                  <a:solidFill>
                    <a:prstClr val="black"/>
                  </a:solidFill>
                  <a:effectLst/>
                  <a:uLnTx/>
                  <a:uFillTx/>
                  <a:latin typeface="Microsoft JhengHei"/>
                  <a:ea typeface="Microsoft JhengHei"/>
                  <a:cs typeface="Microsoft JhengHei"/>
                  <a:sym typeface="Microsoft JhengHei"/>
                </a:rPr>
                <a:t>?</a:t>
              </a:r>
              <a:r>
                <a:rPr kumimoji="0" lang="en-US" altLang="zh-TW"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a:t>
              </a:r>
              <a:r>
                <a:rPr kumimoji="0" lang="zh-TW" altLang="en-US"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客觀的描述</a:t>
              </a:r>
              <a:r>
                <a:rPr kumimoji="0" lang="en-US" altLang="zh-TW"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a:t>
              </a:r>
              <a:endParaRPr kumimoji="0"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endParaRPr>
            </a:p>
          </p:txBody>
        </p:sp>
        <p:sp>
          <p:nvSpPr>
            <p:cNvPr id="1828" name="Google Shape;1828;p51"/>
            <p:cNvSpPr/>
            <p:nvPr/>
          </p:nvSpPr>
          <p:spPr>
            <a:xfrm>
              <a:off x="67926" y="369163"/>
              <a:ext cx="1230545" cy="1230545"/>
            </a:xfrm>
            <a:prstGeom prst="ellipse">
              <a:avLst/>
            </a:prstGeom>
            <a:solidFill>
              <a:srgbClr val="E6F2D9"/>
            </a:solidFill>
            <a:ln w="12700" cap="flat" cmpd="sng">
              <a:solidFill>
                <a:srgbClr val="1A9A7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9" name="Google Shape;1829;p51"/>
            <p:cNvSpPr/>
            <p:nvPr/>
          </p:nvSpPr>
          <p:spPr>
            <a:xfrm>
              <a:off x="1041041" y="1968872"/>
              <a:ext cx="7950704" cy="984436"/>
            </a:xfrm>
            <a:prstGeom prst="rect">
              <a:avLst/>
            </a:prstGeom>
            <a:solidFill>
              <a:srgbClr val="D6EFF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0" name="Google Shape;1830;p51"/>
            <p:cNvSpPr txBox="1"/>
            <p:nvPr/>
          </p:nvSpPr>
          <p:spPr>
            <a:xfrm>
              <a:off x="1041041" y="1968872"/>
              <a:ext cx="7950704" cy="984436"/>
            </a:xfrm>
            <a:prstGeom prst="rect">
              <a:avLst/>
            </a:prstGeom>
            <a:noFill/>
            <a:ln>
              <a:noFill/>
            </a:ln>
          </p:spPr>
          <p:txBody>
            <a:bodyPr spcFirstLastPara="1" wrap="square" lIns="78137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解釋</a:t>
              </a:r>
              <a:r>
                <a:rPr kumimoji="0" lang="en-US" altLang="zh-TW"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a:t>
              </a:r>
              <a:r>
                <a:rPr kumimoji="0" lang="zh-TW" altLang="en-US"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我</a:t>
              </a:r>
              <a:r>
                <a:rPr kumimoji="0" lang="zh-TW" altLang="en-US" sz="3200" b="0" i="0" u="none" strike="noStrike" kern="1200" cap="none" spc="0" normalizeH="0" baseline="0" noProof="0" dirty="0" smtClean="0">
                  <a:ln>
                    <a:noFill/>
                  </a:ln>
                  <a:solidFill>
                    <a:prstClr val="black"/>
                  </a:solidFill>
                  <a:effectLst/>
                  <a:uLnTx/>
                  <a:uFillTx/>
                  <a:latin typeface="Microsoft JhengHei"/>
                  <a:ea typeface="Microsoft JhengHei"/>
                  <a:cs typeface="Microsoft JhengHei"/>
                  <a:sym typeface="Microsoft JhengHei"/>
                </a:rPr>
                <a:t>想到什麼原因或影響</a:t>
              </a:r>
              <a:r>
                <a:rPr kumimoji="0" lang="en-US" altLang="zh-TW" sz="3200" b="0" i="0" u="none" strike="noStrike" kern="1200" cap="none" spc="0" normalizeH="0" baseline="0" noProof="0" dirty="0" smtClean="0">
                  <a:ln>
                    <a:noFill/>
                  </a:ln>
                  <a:solidFill>
                    <a:prstClr val="black"/>
                  </a:solidFill>
                  <a:effectLst/>
                  <a:uLnTx/>
                  <a:uFillTx/>
                  <a:latin typeface="Microsoft JhengHei"/>
                  <a:ea typeface="Microsoft JhengHei"/>
                  <a:cs typeface="Microsoft JhengHei"/>
                  <a:sym typeface="Microsoft JhengHei"/>
                </a:rPr>
                <a:t>?</a:t>
              </a:r>
              <a:r>
                <a:rPr kumimoji="0" lang="en-US" altLang="zh-TW"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a:t>
              </a:r>
              <a:r>
                <a:rPr kumimoji="0" lang="zh-TW" altLang="en-US"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用思考來解釋</a:t>
              </a:r>
              <a:r>
                <a:rPr kumimoji="0" lang="en-US" altLang="zh-TW"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a:t>
              </a:r>
              <a:endParaRPr kumimoji="0"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endParaRPr>
            </a:p>
          </p:txBody>
        </p:sp>
        <p:sp>
          <p:nvSpPr>
            <p:cNvPr id="1831" name="Google Shape;1831;p51"/>
            <p:cNvSpPr/>
            <p:nvPr/>
          </p:nvSpPr>
          <p:spPr>
            <a:xfrm>
              <a:off x="425768" y="1845817"/>
              <a:ext cx="1230545" cy="1230545"/>
            </a:xfrm>
            <a:prstGeom prst="ellipse">
              <a:avLst/>
            </a:prstGeom>
            <a:solidFill>
              <a:srgbClr val="D6EFF5"/>
            </a:solidFill>
            <a:ln w="12700" cap="flat" cmpd="sng">
              <a:solidFill>
                <a:srgbClr val="1A9A7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2" name="Google Shape;1832;p51"/>
            <p:cNvSpPr/>
            <p:nvPr/>
          </p:nvSpPr>
          <p:spPr>
            <a:xfrm>
              <a:off x="751124" y="3221705"/>
              <a:ext cx="8308547" cy="1496303"/>
            </a:xfrm>
            <a:prstGeom prst="rect">
              <a:avLst/>
            </a:prstGeom>
            <a:solidFill>
              <a:srgbClr val="FCEAD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3" name="Google Shape;1833;p51"/>
            <p:cNvSpPr txBox="1"/>
            <p:nvPr/>
          </p:nvSpPr>
          <p:spPr>
            <a:xfrm>
              <a:off x="751124" y="3221705"/>
              <a:ext cx="8308547" cy="1496303"/>
            </a:xfrm>
            <a:prstGeom prst="rect">
              <a:avLst/>
            </a:prstGeom>
            <a:noFill/>
            <a:ln>
              <a:noFill/>
            </a:ln>
          </p:spPr>
          <p:txBody>
            <a:bodyPr spcFirstLastPara="1" wrap="square" lIns="78137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評論</a:t>
              </a:r>
              <a:r>
                <a:rPr kumimoji="0" lang="en-US" altLang="zh-TW" sz="36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a:t>
              </a:r>
              <a:r>
                <a:rPr kumimoji="0" lang="zh-TW" altLang="en-US"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我</a:t>
              </a:r>
              <a:r>
                <a:rPr kumimoji="0" lang="zh-TW" altLang="en-US" sz="3200" b="0" i="0" u="none" strike="noStrike" kern="1200" cap="none" spc="0" normalizeH="0" baseline="0" noProof="0" dirty="0" smtClean="0">
                  <a:ln>
                    <a:noFill/>
                  </a:ln>
                  <a:solidFill>
                    <a:prstClr val="black"/>
                  </a:solidFill>
                  <a:effectLst/>
                  <a:uLnTx/>
                  <a:uFillTx/>
                  <a:latin typeface="Microsoft JhengHei"/>
                  <a:ea typeface="Microsoft JhengHei"/>
                  <a:cs typeface="Microsoft JhengHei"/>
                  <a:sym typeface="Microsoft JhengHei"/>
                </a:rPr>
                <a:t>感到什麼情緒</a:t>
              </a:r>
              <a:r>
                <a:rPr kumimoji="0" lang="en-US" altLang="zh-TW" sz="3200" b="0" i="0" u="none" strike="noStrike" kern="1200" cap="none" spc="0" normalizeH="0" baseline="0" noProof="0" dirty="0" smtClean="0">
                  <a:ln>
                    <a:noFill/>
                  </a:ln>
                  <a:solidFill>
                    <a:prstClr val="black"/>
                  </a:solidFill>
                  <a:effectLst/>
                  <a:uLnTx/>
                  <a:uFillTx/>
                  <a:latin typeface="Microsoft JhengHei"/>
                  <a:ea typeface="Microsoft JhengHei"/>
                  <a:cs typeface="Microsoft JhengHei"/>
                  <a:sym typeface="Microsoft JhengHei"/>
                </a:rPr>
                <a:t>?</a:t>
              </a:r>
              <a:r>
                <a:rPr kumimoji="0" lang="en-US" altLang="zh-TW"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a:t>
              </a:r>
              <a:r>
                <a:rPr kumimoji="0" lang="zh-TW" altLang="en-US"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在心裡有什麼感覺或評論</a:t>
              </a:r>
              <a:r>
                <a:rPr kumimoji="0" lang="en-US" altLang="zh-TW" sz="32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rPr>
                <a:t>)</a:t>
              </a:r>
              <a:endParaRPr kumimoji="0" sz="3600" b="0" i="0" u="none" strike="noStrike" kern="1200" cap="none" spc="0" normalizeH="0" baseline="0" noProof="0" dirty="0">
                <a:ln>
                  <a:noFill/>
                </a:ln>
                <a:solidFill>
                  <a:prstClr val="black"/>
                </a:solidFill>
                <a:effectLst/>
                <a:uLnTx/>
                <a:uFillTx/>
                <a:latin typeface="Microsoft JhengHei"/>
                <a:ea typeface="Microsoft JhengHei"/>
                <a:cs typeface="Microsoft JhengHei"/>
                <a:sym typeface="Microsoft JhengHei"/>
              </a:endParaRPr>
            </a:p>
          </p:txBody>
        </p:sp>
        <p:sp>
          <p:nvSpPr>
            <p:cNvPr id="1834" name="Google Shape;1834;p51"/>
            <p:cNvSpPr/>
            <p:nvPr/>
          </p:nvSpPr>
          <p:spPr>
            <a:xfrm>
              <a:off x="67926" y="3322472"/>
              <a:ext cx="1230545" cy="1230545"/>
            </a:xfrm>
            <a:prstGeom prst="ellipse">
              <a:avLst/>
            </a:prstGeom>
            <a:solidFill>
              <a:srgbClr val="FCEAD0"/>
            </a:solidFill>
            <a:ln w="12700" cap="flat" cmpd="sng">
              <a:solidFill>
                <a:srgbClr val="1A9A7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35" name="Google Shape;1835;p51"/>
          <p:cNvSpPr txBox="1"/>
          <p:nvPr/>
        </p:nvSpPr>
        <p:spPr>
          <a:xfrm>
            <a:off x="2570177" y="1692107"/>
            <a:ext cx="1143000"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a:ln>
                  <a:noFill/>
                </a:ln>
                <a:solidFill>
                  <a:prstClr val="black"/>
                </a:solidFill>
                <a:effectLst/>
                <a:uLnTx/>
                <a:uFillTx/>
                <a:latin typeface="Calibri"/>
                <a:ea typeface="Calibri"/>
                <a:cs typeface="Calibri"/>
                <a:sym typeface="Calibri"/>
              </a:rPr>
              <a:t>Seeing</a:t>
            </a:r>
            <a:endParaRPr kumimoji="0" sz="24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36" name="Google Shape;1836;p51"/>
          <p:cNvSpPr txBox="1"/>
          <p:nvPr/>
        </p:nvSpPr>
        <p:spPr>
          <a:xfrm>
            <a:off x="2807421" y="3198164"/>
            <a:ext cx="131673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a:ea typeface="Calibri"/>
                <a:cs typeface="Calibri"/>
                <a:sym typeface="Calibri"/>
              </a:rPr>
              <a:t>Thinking</a:t>
            </a:r>
            <a:endParaRPr kumimoji="0" sz="24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837" name="Google Shape;1837;p51"/>
          <p:cNvSpPr txBox="1"/>
          <p:nvPr/>
        </p:nvSpPr>
        <p:spPr>
          <a:xfrm>
            <a:off x="2519635" y="4682762"/>
            <a:ext cx="1069848"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a:ea typeface="Calibri"/>
                <a:cs typeface="Calibri"/>
                <a:sym typeface="Calibri"/>
              </a:rPr>
              <a:t>Feeling</a:t>
            </a:r>
            <a:endParaRPr kumimoji="0" sz="24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pic>
        <p:nvPicPr>
          <p:cNvPr id="1839" name="Google Shape;1839;p51"/>
          <p:cNvPicPr preferRelativeResize="0"/>
          <p:nvPr/>
        </p:nvPicPr>
        <p:blipFill rotWithShape="1">
          <a:blip r:embed="rId3">
            <a:alphaModFix/>
          </a:blip>
          <a:srcRect/>
          <a:stretch/>
        </p:blipFill>
        <p:spPr>
          <a:xfrm>
            <a:off x="311551" y="221780"/>
            <a:ext cx="1832638" cy="1293319"/>
          </a:xfrm>
          <a:prstGeom prst="rect">
            <a:avLst/>
          </a:prstGeom>
          <a:noFill/>
          <a:ln>
            <a:noFill/>
          </a:ln>
        </p:spPr>
      </p:pic>
      <p:pic>
        <p:nvPicPr>
          <p:cNvPr id="1840" name="Google Shape;1840;p51"/>
          <p:cNvPicPr preferRelativeResize="0"/>
          <p:nvPr/>
        </p:nvPicPr>
        <p:blipFill rotWithShape="1">
          <a:blip r:embed="rId4">
            <a:alphaModFix/>
          </a:blip>
          <a:srcRect/>
          <a:stretch/>
        </p:blipFill>
        <p:spPr>
          <a:xfrm>
            <a:off x="287675" y="1651320"/>
            <a:ext cx="1793601" cy="2537368"/>
          </a:xfrm>
          <a:prstGeom prst="rect">
            <a:avLst/>
          </a:prstGeom>
          <a:noFill/>
          <a:ln>
            <a:noFill/>
          </a:ln>
        </p:spPr>
      </p:pic>
      <p:pic>
        <p:nvPicPr>
          <p:cNvPr id="1841" name="Google Shape;1841;p51"/>
          <p:cNvPicPr preferRelativeResize="0"/>
          <p:nvPr/>
        </p:nvPicPr>
        <p:blipFill rotWithShape="1">
          <a:blip r:embed="rId5">
            <a:alphaModFix/>
          </a:blip>
          <a:srcRect/>
          <a:stretch/>
        </p:blipFill>
        <p:spPr>
          <a:xfrm>
            <a:off x="304177" y="4277245"/>
            <a:ext cx="1782490" cy="2522392"/>
          </a:xfrm>
          <a:prstGeom prst="rect">
            <a:avLst/>
          </a:prstGeom>
          <a:noFill/>
          <a:ln>
            <a:noFill/>
          </a:ln>
        </p:spPr>
      </p:pic>
      <p:sp>
        <p:nvSpPr>
          <p:cNvPr id="2" name="文字方塊 1"/>
          <p:cNvSpPr txBox="1"/>
          <p:nvPr/>
        </p:nvSpPr>
        <p:spPr>
          <a:xfrm>
            <a:off x="2427128" y="5954312"/>
            <a:ext cx="954799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FF0000"/>
                </a:solidFill>
                <a:effectLst/>
                <a:uLnTx/>
                <a:uFillTx/>
                <a:latin typeface="DFKai-SB"/>
                <a:ea typeface="DFKai-SB"/>
                <a:cs typeface="DFKai-SB"/>
                <a:sym typeface="DFKai-SB"/>
              </a:rPr>
              <a:t>        </a:t>
            </a:r>
            <a:r>
              <a:rPr kumimoji="0" lang="zh-TW" altLang="en-US"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高層次思考</a:t>
            </a:r>
            <a:r>
              <a:rPr kumimoji="0" lang="en-US" altLang="zh-TW"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a:t>
            </a:r>
            <a:r>
              <a:rPr kumimoji="0" lang="zh-TW" altLang="en-US"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高中階段</a:t>
            </a:r>
            <a:r>
              <a:rPr kumimoji="0" lang="en-US" altLang="zh-TW"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        我能夠</a:t>
            </a:r>
            <a:r>
              <a:rPr kumimoji="0" lang="zh-TW" altLang="en-US" sz="2400" b="1" i="0" u="none" strike="noStrike" kern="1200" cap="none" spc="0" normalizeH="0" baseline="0" noProof="0" dirty="0">
                <a:ln>
                  <a:noFill/>
                </a:ln>
                <a:solidFill>
                  <a:srgbClr val="C00000"/>
                </a:solidFill>
                <a:effectLst/>
                <a:uLnTx/>
                <a:uFillTx/>
                <a:latin typeface="DFKai-SB"/>
                <a:ea typeface="DFKai-SB"/>
                <a:cs typeface="DFKai-SB"/>
                <a:sym typeface="DFKai-SB"/>
              </a:rPr>
              <a:t>提出什麼好問題嗎</a:t>
            </a:r>
            <a:r>
              <a:rPr kumimoji="0" lang="en-US" altLang="zh-TW"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?(Wondering</a:t>
            </a:r>
            <a:r>
              <a:rPr kumimoji="0" lang="en-US" altLang="zh-TW" sz="2400" b="1" i="0" u="none" strike="noStrike" kern="1200" cap="none" spc="0" normalizeH="0" baseline="0" noProof="0" dirty="0">
                <a:ln>
                  <a:noFill/>
                </a:ln>
                <a:solidFill>
                  <a:srgbClr val="C00000"/>
                </a:solidFill>
                <a:effectLst/>
                <a:uLnTx/>
                <a:uFillTx/>
                <a:latin typeface="DFKai-SB"/>
                <a:ea typeface="DFKai-SB"/>
                <a:cs typeface="DFKai-SB"/>
                <a:sym typeface="DFKai-SB"/>
              </a:rPr>
              <a:t>)-</a:t>
            </a:r>
            <a:r>
              <a:rPr kumimoji="0" lang="zh-TW" altLang="en-US" sz="2400" b="1" i="0" u="none" strike="noStrike" kern="1200" cap="none" spc="0" normalizeH="0" baseline="0" noProof="0" dirty="0">
                <a:ln>
                  <a:noFill/>
                </a:ln>
                <a:solidFill>
                  <a:srgbClr val="C00000"/>
                </a:solidFill>
                <a:effectLst/>
                <a:uLnTx/>
                <a:uFillTx/>
                <a:latin typeface="DFKai-SB"/>
                <a:ea typeface="DFKai-SB"/>
                <a:cs typeface="DFKai-SB"/>
                <a:sym typeface="DFKai-SB"/>
              </a:rPr>
              <a:t>探究與實</a:t>
            </a:r>
            <a:r>
              <a:rPr kumimoji="0" lang="zh-TW" altLang="en-US"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作</a:t>
            </a:r>
            <a:r>
              <a:rPr kumimoji="0" lang="en-US" altLang="zh-TW"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a:t>
            </a:r>
            <a:r>
              <a:rPr kumimoji="0" lang="zh-TW" altLang="en-US"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附件二</a:t>
            </a:r>
            <a:r>
              <a:rPr kumimoji="0" lang="en-US" altLang="zh-TW" sz="2400" b="1" i="0" u="none" strike="noStrike" kern="1200" cap="none" spc="0" normalizeH="0" baseline="0" noProof="0" dirty="0" smtClean="0">
                <a:ln>
                  <a:noFill/>
                </a:ln>
                <a:solidFill>
                  <a:srgbClr val="C00000"/>
                </a:solidFill>
                <a:effectLst/>
                <a:uLnTx/>
                <a:uFillTx/>
                <a:latin typeface="DFKai-SB"/>
                <a:ea typeface="DFKai-SB"/>
                <a:cs typeface="DFKai-SB"/>
                <a:sym typeface="DFKai-SB"/>
              </a:rPr>
              <a:t>)</a:t>
            </a:r>
            <a:endParaRPr kumimoji="0" lang="zh-TW" altLang="en-US" sz="2400" b="1" i="0" u="none" strike="noStrike" kern="1200" cap="none" spc="0" normalizeH="0" baseline="0" noProof="0" dirty="0">
              <a:ln>
                <a:noFill/>
              </a:ln>
              <a:solidFill>
                <a:srgbClr val="C00000"/>
              </a:solidFill>
              <a:effectLst/>
              <a:uLnTx/>
              <a:uFillTx/>
              <a:latin typeface="DFKai-SB"/>
              <a:ea typeface="DFKai-SB"/>
              <a:cs typeface="DFKai-SB"/>
              <a:sym typeface="DFKai-S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 name="文字方塊 2"/>
          <p:cNvSpPr txBox="1"/>
          <p:nvPr/>
        </p:nvSpPr>
        <p:spPr>
          <a:xfrm>
            <a:off x="2817142" y="290146"/>
            <a:ext cx="9157981" cy="646331"/>
          </a:xfrm>
          <a:prstGeom prst="rect">
            <a:avLst/>
          </a:prstGeom>
          <a:noFill/>
          <a:ln>
            <a:solidFill>
              <a:schemeClr val="tx1">
                <a:lumMod val="75000"/>
                <a:lumOff val="2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smtClean="0">
                <a:ln>
                  <a:noFill/>
                </a:ln>
                <a:solidFill>
                  <a:prstClr val="black"/>
                </a:solidFill>
                <a:effectLst/>
                <a:uLnTx/>
                <a:uFillTx/>
                <a:latin typeface="Calibri" panose="020F0502020204030204"/>
                <a:ea typeface="新細明體" panose="02020500000000000000" pitchFamily="18" charset="-120"/>
                <a:cs typeface="+mn-cs"/>
              </a:rPr>
              <a:t>學習歷程</a:t>
            </a:r>
            <a:r>
              <a:rPr kumimoji="0" lang="en-US" altLang="zh-TW" sz="3600" b="1" i="0" u="none" strike="noStrike" kern="1200" cap="none" spc="0" normalizeH="0" baseline="0" noProof="0" dirty="0" smtClean="0">
                <a:ln>
                  <a:noFill/>
                </a:ln>
                <a:solidFill>
                  <a:prstClr val="black"/>
                </a:solidFill>
                <a:effectLst/>
                <a:uLnTx/>
                <a:uFillTx/>
                <a:latin typeface="Calibri" panose="020F0502020204030204"/>
                <a:ea typeface="新細明體" panose="02020500000000000000" pitchFamily="18" charset="-120"/>
                <a:cs typeface="+mn-cs"/>
              </a:rPr>
              <a:t>-</a:t>
            </a:r>
            <a:r>
              <a:rPr kumimoji="0" lang="zh-TW" altLang="en-US" sz="3600" b="1" i="0" u="none" strike="noStrike" kern="1200" cap="none" spc="0" normalizeH="0" baseline="0" noProof="0" dirty="0" smtClean="0">
                <a:ln>
                  <a:noFill/>
                </a:ln>
                <a:solidFill>
                  <a:prstClr val="black"/>
                </a:solidFill>
                <a:effectLst/>
                <a:uLnTx/>
                <a:uFillTx/>
                <a:latin typeface="Calibri" panose="020F0502020204030204"/>
                <a:ea typeface="新細明體" panose="02020500000000000000" pitchFamily="18" charset="-120"/>
                <a:cs typeface="+mn-cs"/>
              </a:rPr>
              <a:t>多元</a:t>
            </a:r>
            <a:r>
              <a:rPr kumimoji="0" lang="zh-TW" altLang="en-US" sz="3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文化與國際</a:t>
            </a:r>
            <a:r>
              <a:rPr kumimoji="0" lang="zh-TW" altLang="en-US" sz="3600" b="1" i="0" u="none" strike="noStrike" kern="1200" cap="none" spc="0" normalizeH="0" baseline="0" noProof="0" dirty="0" smtClean="0">
                <a:ln>
                  <a:noFill/>
                </a:ln>
                <a:solidFill>
                  <a:prstClr val="black"/>
                </a:solidFill>
                <a:effectLst/>
                <a:uLnTx/>
                <a:uFillTx/>
                <a:latin typeface="Calibri" panose="020F0502020204030204"/>
                <a:ea typeface="新細明體" panose="02020500000000000000" pitchFamily="18" charset="-120"/>
                <a:cs typeface="+mn-cs"/>
              </a:rPr>
              <a:t>理解核心素養</a:t>
            </a:r>
            <a:endParaRPr kumimoji="0" lang="zh-TW" altLang="en-US" sz="36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4" name="橢圓 3"/>
          <p:cNvSpPr/>
          <p:nvPr/>
        </p:nvSpPr>
        <p:spPr>
          <a:xfrm>
            <a:off x="2427127" y="5767034"/>
            <a:ext cx="1286050" cy="65714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文字方塊 4"/>
          <p:cNvSpPr txBox="1"/>
          <p:nvPr/>
        </p:nvSpPr>
        <p:spPr>
          <a:xfrm>
            <a:off x="2427129" y="5954312"/>
            <a:ext cx="1286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prstClr val="white"/>
                </a:solidFill>
                <a:effectLst/>
                <a:uLnTx/>
                <a:uFillTx/>
                <a:latin typeface="Calibri" panose="020F0502020204030204"/>
                <a:ea typeface="新細明體" panose="02020500000000000000" pitchFamily="18" charset="-120"/>
                <a:cs typeface="+mn-cs"/>
              </a:rPr>
              <a:t>Wondering</a:t>
            </a:r>
            <a:endParaRPr kumimoji="0" lang="zh-TW" altLang="en-US" sz="18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56970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2900" y="256495"/>
            <a:ext cx="11315155" cy="814413"/>
          </a:xfrm>
          <a:solidFill>
            <a:schemeClr val="bg1"/>
          </a:solidFill>
          <a:ln w="28575">
            <a:solidFill>
              <a:schemeClr val="tx1"/>
            </a:solidFill>
          </a:ln>
        </p:spPr>
        <p:txBody>
          <a:bodyPr>
            <a:normAutofit fontScale="90000"/>
          </a:bodyPr>
          <a:lstStyle/>
          <a:p>
            <a:pPr algn="ctr"/>
            <a:r>
              <a:rPr lang="en-US" altLang="zh-TW" dirty="0" smtClean="0"/>
              <a:t/>
            </a:r>
            <a:br>
              <a:rPr lang="en-US" altLang="zh-TW" dirty="0" smtClean="0"/>
            </a:br>
            <a:r>
              <a:rPr lang="zh-TW" altLang="en-US" dirty="0"/>
              <a:t>教育</a:t>
            </a:r>
            <a:r>
              <a:rPr lang="zh-TW" altLang="en-US" dirty="0" smtClean="0"/>
              <a:t>旅行的觀察學習任務</a:t>
            </a:r>
            <a:r>
              <a:rPr lang="en-US" altLang="zh-TW" sz="3100" dirty="0" smtClean="0"/>
              <a:t>(</a:t>
            </a:r>
            <a:r>
              <a:rPr lang="zh-TW" altLang="en-US" sz="3100" dirty="0" smtClean="0"/>
              <a:t>以高雄蓮</a:t>
            </a:r>
            <a:r>
              <a:rPr lang="zh-TW" altLang="en-US" sz="3100" dirty="0"/>
              <a:t>池潭龍虎</a:t>
            </a:r>
            <a:r>
              <a:rPr lang="zh-TW" altLang="en-US" sz="3100" dirty="0" smtClean="0"/>
              <a:t>塔為例</a:t>
            </a:r>
            <a:r>
              <a:rPr lang="en-US" altLang="zh-TW" sz="3100" dirty="0" smtClean="0"/>
              <a:t>)</a:t>
            </a:r>
            <a:r>
              <a:rPr lang="en-US" altLang="zh-TW" sz="3100" dirty="0"/>
              <a:t/>
            </a:r>
            <a:br>
              <a:rPr lang="en-US" altLang="zh-TW" sz="3100" dirty="0"/>
            </a:br>
            <a:endParaRPr lang="zh-TW" altLang="en-US" sz="3100" dirty="0"/>
          </a:p>
        </p:txBody>
      </p:sp>
      <p:sp>
        <p:nvSpPr>
          <p:cNvPr id="3" name="文字版面配置區 2"/>
          <p:cNvSpPr>
            <a:spLocks noGrp="1"/>
          </p:cNvSpPr>
          <p:nvPr>
            <p:ph sz="quarter" idx="13"/>
          </p:nvPr>
        </p:nvSpPr>
        <p:spPr>
          <a:xfrm>
            <a:off x="467833" y="1573618"/>
            <a:ext cx="10517908" cy="4784651"/>
          </a:xfrm>
        </p:spPr>
        <p:txBody>
          <a:bodyPr>
            <a:normAutofit fontScale="77500" lnSpcReduction="20000"/>
          </a:bodyPr>
          <a:lstStyle/>
          <a:p>
            <a:pPr>
              <a:buFont typeface="Wingdings" panose="05000000000000000000" pitchFamily="2" charset="2"/>
              <a:buChar char="Ø"/>
            </a:pPr>
            <a:r>
              <a:rPr lang="zh-TW" altLang="en-US" sz="1800" b="1" dirty="0" smtClean="0"/>
              <a:t> </a:t>
            </a:r>
            <a:r>
              <a:rPr lang="zh-TW" altLang="en-US" sz="2600" b="1" dirty="0" smtClean="0"/>
              <a:t>我看見</a:t>
            </a:r>
            <a:r>
              <a:rPr lang="en-US" altLang="zh-TW" sz="2600" b="1" dirty="0" smtClean="0"/>
              <a:t>(Seeing)</a:t>
            </a:r>
          </a:p>
          <a:p>
            <a:pPr marL="114300" indent="0">
              <a:buNone/>
            </a:pPr>
            <a:r>
              <a:rPr lang="zh-TW" altLang="en-US" sz="2600" dirty="0" smtClean="0"/>
              <a:t>有兩座高</a:t>
            </a:r>
            <a:r>
              <a:rPr lang="zh-TW" altLang="en-US" sz="2600" dirty="0"/>
              <a:t>七層的</a:t>
            </a:r>
            <a:r>
              <a:rPr lang="zh-TW" altLang="en-US" sz="2600" dirty="0" smtClean="0"/>
              <a:t>塔，遊客從龍口進入，從虎口出來。</a:t>
            </a:r>
            <a:endParaRPr lang="en-US" altLang="zh-TW" sz="2600" dirty="0" smtClean="0"/>
          </a:p>
          <a:p>
            <a:pPr>
              <a:buFont typeface="Wingdings" panose="05000000000000000000" pitchFamily="2" charset="2"/>
              <a:buChar char="Ø"/>
            </a:pPr>
            <a:r>
              <a:rPr lang="zh-TW" altLang="en-US" sz="2600" b="1" dirty="0" smtClean="0"/>
              <a:t> 我解釋</a:t>
            </a:r>
            <a:r>
              <a:rPr lang="en-US" altLang="zh-TW" sz="2600" b="1" dirty="0" smtClean="0"/>
              <a:t>(Thinking)</a:t>
            </a:r>
          </a:p>
          <a:p>
            <a:pPr marL="114300" indent="0">
              <a:buNone/>
            </a:pPr>
            <a:r>
              <a:rPr lang="en-US" altLang="zh-TW" sz="2600" dirty="0" smtClean="0"/>
              <a:t>1.</a:t>
            </a:r>
            <a:r>
              <a:rPr lang="zh-TW" altLang="en-US" sz="2600" dirty="0"/>
              <a:t>龍虎塔有幾層樓</a:t>
            </a:r>
            <a:r>
              <a:rPr lang="zh-TW" altLang="en-US" sz="2600" dirty="0" smtClean="0"/>
              <a:t>？為什麼</a:t>
            </a:r>
            <a:r>
              <a:rPr lang="zh-TW" altLang="en-US" sz="2600" dirty="0"/>
              <a:t>是這個數字</a:t>
            </a:r>
            <a:r>
              <a:rPr lang="zh-TW" altLang="en-US" sz="2600" dirty="0" smtClean="0"/>
              <a:t>？</a:t>
            </a:r>
            <a:endParaRPr lang="en-US" altLang="zh-TW" sz="2600" dirty="0" smtClean="0"/>
          </a:p>
          <a:p>
            <a:pPr marL="114300" indent="0">
              <a:buNone/>
            </a:pPr>
            <a:r>
              <a:rPr lang="en-US" altLang="zh-TW" sz="2600" dirty="0" smtClean="0"/>
              <a:t>2.</a:t>
            </a:r>
            <a:r>
              <a:rPr lang="zh-TW" altLang="en-US" sz="2600" dirty="0" smtClean="0"/>
              <a:t>在</a:t>
            </a:r>
            <a:r>
              <a:rPr lang="zh-TW" altLang="en-US" sz="2600" dirty="0"/>
              <a:t>傳統文化當中</a:t>
            </a:r>
            <a:r>
              <a:rPr lang="zh-TW" altLang="en-US" sz="2600" dirty="0" smtClean="0"/>
              <a:t>，龍</a:t>
            </a:r>
            <a:r>
              <a:rPr lang="zh-TW" altLang="en-US" sz="2600" dirty="0"/>
              <a:t>與虎可能代表什麼樣的意義</a:t>
            </a:r>
            <a:r>
              <a:rPr lang="zh-TW" altLang="en-US" sz="2600" dirty="0" smtClean="0"/>
              <a:t>？</a:t>
            </a:r>
            <a:endParaRPr lang="en-US" altLang="zh-TW" sz="2600" dirty="0" smtClean="0"/>
          </a:p>
          <a:p>
            <a:pPr marL="114300" indent="0">
              <a:buNone/>
            </a:pPr>
            <a:r>
              <a:rPr lang="en-US" altLang="zh-TW" sz="2600" dirty="0" smtClean="0"/>
              <a:t>3.</a:t>
            </a:r>
            <a:r>
              <a:rPr lang="zh-TW" altLang="en-US" sz="2600" dirty="0" smtClean="0"/>
              <a:t>參觀</a:t>
            </a:r>
            <a:r>
              <a:rPr lang="zh-TW" altLang="en-US" sz="2600" dirty="0"/>
              <a:t>龍虎塔的進出動向有什麼</a:t>
            </a:r>
            <a:r>
              <a:rPr lang="zh-TW" altLang="en-US" sz="2600" dirty="0" smtClean="0"/>
              <a:t>規矩</a:t>
            </a:r>
            <a:r>
              <a:rPr lang="en-US" altLang="zh-TW" sz="2600" dirty="0"/>
              <a:t>?</a:t>
            </a:r>
            <a:endParaRPr lang="en-US" altLang="zh-TW" sz="2600" dirty="0" smtClean="0"/>
          </a:p>
          <a:p>
            <a:pPr>
              <a:buFont typeface="Wingdings" panose="05000000000000000000" pitchFamily="2" charset="2"/>
              <a:buChar char="Ø"/>
            </a:pPr>
            <a:r>
              <a:rPr lang="zh-TW" altLang="en-US" sz="2600" b="1" dirty="0" smtClean="0"/>
              <a:t> 我評論</a:t>
            </a:r>
            <a:r>
              <a:rPr lang="en-US" altLang="zh-TW" sz="2600" b="1" dirty="0" smtClean="0"/>
              <a:t>(Feeling)</a:t>
            </a:r>
            <a:r>
              <a:rPr lang="zh-TW" altLang="en-US" sz="2600" b="1" dirty="0" smtClean="0"/>
              <a:t> </a:t>
            </a:r>
            <a:endParaRPr lang="en-US" altLang="zh-TW" sz="2600" b="1" dirty="0" smtClean="0"/>
          </a:p>
          <a:p>
            <a:pPr marL="114300" indent="0">
              <a:buNone/>
            </a:pPr>
            <a:r>
              <a:rPr lang="zh-TW" altLang="en-US" sz="2600" dirty="0" smtClean="0"/>
              <a:t>據說</a:t>
            </a:r>
            <a:r>
              <a:rPr lang="zh-TW" altLang="en-US" sz="2600" dirty="0"/>
              <a:t>參觀龍虎塔有規矩</a:t>
            </a:r>
            <a:r>
              <a:rPr lang="zh-TW" altLang="en-US" sz="2600" dirty="0" smtClean="0"/>
              <a:t>，從「龍</a:t>
            </a:r>
            <a:r>
              <a:rPr lang="zh-TW" altLang="en-US" sz="2600" dirty="0"/>
              <a:t>口進入、虎口出來」</a:t>
            </a:r>
            <a:r>
              <a:rPr lang="zh-TW" altLang="en-US" sz="2600" dirty="0" smtClean="0"/>
              <a:t>，</a:t>
            </a:r>
            <a:endParaRPr lang="en-US" altLang="zh-TW" sz="2600" dirty="0" smtClean="0"/>
          </a:p>
          <a:p>
            <a:pPr marL="114300" indent="0">
              <a:buNone/>
            </a:pPr>
            <a:r>
              <a:rPr lang="zh-TW" altLang="en-US" sz="2600" dirty="0" smtClean="0"/>
              <a:t>就</a:t>
            </a:r>
            <a:r>
              <a:rPr lang="zh-TW" altLang="en-US" sz="2600" dirty="0"/>
              <a:t>能趨吉避凶。</a:t>
            </a:r>
            <a:endParaRPr lang="en-US" altLang="zh-TW" sz="2600" dirty="0"/>
          </a:p>
          <a:p>
            <a:pPr marL="114300" indent="0">
              <a:buNone/>
            </a:pPr>
            <a:r>
              <a:rPr lang="en-US" altLang="zh-TW" sz="2600" dirty="0" smtClean="0"/>
              <a:t>1.</a:t>
            </a:r>
            <a:r>
              <a:rPr lang="zh-TW" altLang="en-US" sz="2600" dirty="0" smtClean="0"/>
              <a:t>我對臺灣遊客相信這種趨</a:t>
            </a:r>
            <a:r>
              <a:rPr lang="zh-TW" altLang="en-US" sz="2600" dirty="0"/>
              <a:t>吉避凶</a:t>
            </a:r>
            <a:r>
              <a:rPr lang="zh-TW" altLang="en-US" sz="2600" dirty="0" smtClean="0"/>
              <a:t>的行為有什麼感覺？</a:t>
            </a:r>
            <a:endParaRPr lang="en-US" altLang="zh-TW" sz="2600" dirty="0" smtClean="0"/>
          </a:p>
          <a:p>
            <a:pPr marL="114300" indent="0">
              <a:buNone/>
            </a:pPr>
            <a:r>
              <a:rPr lang="en-US" altLang="zh-TW" sz="2600" dirty="0" smtClean="0"/>
              <a:t>(</a:t>
            </a:r>
            <a:r>
              <a:rPr lang="zh-TW" altLang="en-US" sz="2600" dirty="0" smtClean="0"/>
              <a:t>贊同、有趣、奇怪、好像在哪裡也有看過、無法接受</a:t>
            </a:r>
            <a:r>
              <a:rPr lang="en-US" altLang="zh-TW" sz="2600" dirty="0" smtClean="0"/>
              <a:t>……)</a:t>
            </a:r>
          </a:p>
          <a:p>
            <a:pPr marL="400050" indent="-285750">
              <a:buFont typeface="Wingdings" panose="05000000000000000000" pitchFamily="2" charset="2"/>
              <a:buChar char="Ø"/>
            </a:pPr>
            <a:r>
              <a:rPr lang="zh-TW" altLang="en-US" sz="2600" b="1" dirty="0" smtClean="0"/>
              <a:t>我提問</a:t>
            </a:r>
            <a:r>
              <a:rPr lang="en-US" altLang="zh-TW" sz="2600" b="1" dirty="0" smtClean="0"/>
              <a:t>(Wondering)</a:t>
            </a:r>
          </a:p>
          <a:p>
            <a:pPr marL="114300" indent="0">
              <a:buNone/>
            </a:pPr>
            <a:r>
              <a:rPr lang="zh-TW" altLang="en-US" sz="2600" dirty="0" smtClean="0"/>
              <a:t>在日本是否也有因類似的的</a:t>
            </a:r>
            <a:r>
              <a:rPr lang="zh-TW" altLang="en-US" sz="2600" dirty="0"/>
              <a:t>行為</a:t>
            </a:r>
            <a:r>
              <a:rPr lang="zh-TW" altLang="en-US" sz="2600" dirty="0" smtClean="0"/>
              <a:t>儀式</a:t>
            </a:r>
            <a:r>
              <a:rPr lang="en-US" altLang="zh-TW" sz="2600" dirty="0" smtClean="0"/>
              <a:t>?</a:t>
            </a:r>
            <a:r>
              <a:rPr lang="zh-TW" altLang="en-US" sz="2600" dirty="0" smtClean="0"/>
              <a:t>與那些信仰有關係</a:t>
            </a:r>
            <a:r>
              <a:rPr lang="en-US" altLang="zh-TW" sz="2600" dirty="0" smtClean="0"/>
              <a:t>?</a:t>
            </a:r>
          </a:p>
          <a:p>
            <a:pPr marL="114300" indent="0">
              <a:buNone/>
            </a:pPr>
            <a:r>
              <a:rPr lang="zh-TW" altLang="en-US" sz="2600" dirty="0" smtClean="0"/>
              <a:t>信仰形成的行為模式有造就文化的共通性嗎</a:t>
            </a:r>
            <a:r>
              <a:rPr lang="en-US" altLang="zh-TW" sz="2600" dirty="0" smtClean="0"/>
              <a:t>?</a:t>
            </a:r>
            <a:r>
              <a:rPr lang="zh-TW" altLang="en-US" sz="2600" dirty="0" smtClean="0"/>
              <a:t>在哪些部分可以觀察</a:t>
            </a:r>
            <a:r>
              <a:rPr lang="en-US" altLang="zh-TW" sz="2600" dirty="0" smtClean="0"/>
              <a:t>?</a:t>
            </a:r>
            <a:endParaRPr lang="en-US" altLang="zh-TW" sz="2600" dirty="0"/>
          </a:p>
          <a:p>
            <a:pPr marL="114300" indent="0">
              <a:buNone/>
            </a:pPr>
            <a:endParaRPr lang="zh-TW" altLang="en-US" sz="1800" dirty="0"/>
          </a:p>
        </p:txBody>
      </p:sp>
      <p:pic>
        <p:nvPicPr>
          <p:cNvPr id="5" name="圖片 4"/>
          <p:cNvPicPr>
            <a:picLocks noChangeAspect="1"/>
          </p:cNvPicPr>
          <p:nvPr/>
        </p:nvPicPr>
        <p:blipFill>
          <a:blip r:embed="rId2"/>
          <a:stretch>
            <a:fillRect/>
          </a:stretch>
        </p:blipFill>
        <p:spPr>
          <a:xfrm>
            <a:off x="7562956" y="1766316"/>
            <a:ext cx="4095099" cy="3082132"/>
          </a:xfrm>
          <a:prstGeom prst="rect">
            <a:avLst/>
          </a:prstGeom>
        </p:spPr>
      </p:pic>
    </p:spTree>
    <p:extLst>
      <p:ext uri="{BB962C8B-B14F-4D97-AF65-F5344CB8AC3E}">
        <p14:creationId xmlns:p14="http://schemas.microsoft.com/office/powerpoint/2010/main" val="3468674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lgn="l" rtl="0">
              <a:lnSpc>
                <a:spcPct val="90000"/>
              </a:lnSpc>
              <a:spcBef>
                <a:spcPct val="0"/>
              </a:spcBef>
            </a:pPr>
            <a:r>
              <a:rPr lang="zh-TW" altLang="zh-TW" sz="3600" dirty="0" smtClean="0">
                <a:latin typeface="標楷體" panose="03000509000000000000" pitchFamily="65" charset="-120"/>
                <a:ea typeface="標楷體" panose="03000509000000000000" pitchFamily="65" charset="-120"/>
              </a:rPr>
              <a:t>國際教育旅行補助</a:t>
            </a:r>
            <a:r>
              <a:rPr lang="zh-TW" altLang="en-US" sz="3600" dirty="0" smtClean="0">
                <a:latin typeface="標楷體" panose="03000509000000000000" pitchFamily="65" charset="-120"/>
                <a:ea typeface="標楷體" panose="03000509000000000000" pitchFamily="65" charset="-120"/>
              </a:rPr>
              <a:t>計畫</a:t>
            </a:r>
            <a:r>
              <a:rPr lang="zh-TW" altLang="en-US" sz="3600" dirty="0" smtClean="0">
                <a:solidFill>
                  <a:schemeClr val="tx1"/>
                </a:solidFill>
                <a:latin typeface="標楷體" panose="03000509000000000000" pitchFamily="65" charset="-120"/>
                <a:ea typeface="標楷體" panose="03000509000000000000" pitchFamily="65" charset="-120"/>
              </a:rPr>
              <a:t>申請期程</a:t>
            </a:r>
            <a:r>
              <a:rPr lang="zh-TW" altLang="en-US" dirty="0" smtClean="0">
                <a:solidFill>
                  <a:schemeClr val="tx1"/>
                </a:solidFill>
                <a:latin typeface="標楷體" panose="03000509000000000000" pitchFamily="65" charset="-120"/>
                <a:ea typeface="標楷體" panose="03000509000000000000" pitchFamily="65" charset="-120"/>
              </a:rPr>
              <a:t/>
            </a:r>
            <a:br>
              <a:rPr lang="zh-TW" altLang="en-US" dirty="0" smtClean="0">
                <a:solidFill>
                  <a:schemeClr val="tx1"/>
                </a:solidFill>
                <a:latin typeface="標楷體" panose="03000509000000000000" pitchFamily="65" charset="-120"/>
                <a:ea typeface="標楷體" panose="03000509000000000000" pitchFamily="65" charset="-120"/>
              </a:rPr>
            </a:br>
            <a:endParaRPr lang="zh-TW" altLang="en-US" dirty="0">
              <a:solidFill>
                <a:schemeClr val="tx1"/>
              </a:solidFill>
              <a:latin typeface="標楷體" panose="03000509000000000000" pitchFamily="65" charset="-120"/>
              <a:ea typeface="標楷體" panose="03000509000000000000" pitchFamily="65" charset="-120"/>
            </a:endParaRPr>
          </a:p>
        </p:txBody>
      </p:sp>
      <p:graphicFrame>
        <p:nvGraphicFramePr>
          <p:cNvPr id="7" name="內容版面配置區 8"/>
          <p:cNvGraphicFramePr>
            <a:graphicFrameLocks noGrp="1"/>
          </p:cNvGraphicFramePr>
          <p:nvPr>
            <p:ph idx="1"/>
            <p:extLst/>
          </p:nvPr>
        </p:nvGraphicFramePr>
        <p:xfrm>
          <a:off x="223023" y="1372370"/>
          <a:ext cx="11820293" cy="5149461"/>
        </p:xfrm>
        <a:graphic>
          <a:graphicData uri="http://schemas.openxmlformats.org/drawingml/2006/table">
            <a:tbl>
              <a:tblPr firstRow="1" bandRow="1">
                <a:tableStyleId>{7DF18680-E054-41AD-8BC1-D1AEF772440D}</a:tableStyleId>
              </a:tblPr>
              <a:tblGrid>
                <a:gridCol w="3241521">
                  <a:extLst>
                    <a:ext uri="{9D8B030D-6E8A-4147-A177-3AD203B41FA5}">
                      <a16:colId xmlns:a16="http://schemas.microsoft.com/office/drawing/2014/main" val="3095474003"/>
                    </a:ext>
                  </a:extLst>
                </a:gridCol>
                <a:gridCol w="8578772">
                  <a:extLst>
                    <a:ext uri="{9D8B030D-6E8A-4147-A177-3AD203B41FA5}">
                      <a16:colId xmlns:a16="http://schemas.microsoft.com/office/drawing/2014/main" val="1253278675"/>
                    </a:ext>
                  </a:extLst>
                </a:gridCol>
              </a:tblGrid>
              <a:tr h="302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anose="03000509000000000000" pitchFamily="65" charset="-120"/>
                          <a:ea typeface="標楷體" panose="03000509000000000000" pitchFamily="65" charset="-120"/>
                        </a:rPr>
                        <a:t>期程</a:t>
                      </a:r>
                    </a:p>
                  </a:txBody>
                  <a:tcPr/>
                </a:tc>
                <a:tc>
                  <a:txBody>
                    <a:bodyPr/>
                    <a:lstStyle/>
                    <a:p>
                      <a:pPr algn="ctr"/>
                      <a:r>
                        <a:rPr lang="zh-TW" altLang="en-US" dirty="0" smtClean="0">
                          <a:latin typeface="標楷體" panose="03000509000000000000" pitchFamily="65" charset="-120"/>
                          <a:ea typeface="標楷體" panose="03000509000000000000" pitchFamily="65" charset="-120"/>
                        </a:rPr>
                        <a:t>辦理事項</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274286546"/>
                  </a:ext>
                </a:extLst>
              </a:tr>
              <a:tr h="529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標楷體" panose="03000509000000000000" pitchFamily="65" charset="-120"/>
                          <a:ea typeface="標楷體" panose="03000509000000000000" pitchFamily="65" charset="-120"/>
                        </a:rPr>
                        <a:t>112</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16</a:t>
                      </a:r>
                      <a:r>
                        <a:rPr lang="zh-TW" altLang="en-US" dirty="0" smtClean="0">
                          <a:latin typeface="標楷體" panose="03000509000000000000" pitchFamily="65" charset="-120"/>
                          <a:ea typeface="標楷體" panose="03000509000000000000" pitchFamily="65" charset="-120"/>
                        </a:rPr>
                        <a:t>日</a:t>
                      </a:r>
                    </a:p>
                  </a:txBody>
                  <a:tcPr/>
                </a:tc>
                <a:tc>
                  <a:txBody>
                    <a:bodyPr/>
                    <a:lstStyle/>
                    <a:p>
                      <a:r>
                        <a:rPr lang="zh-TW" altLang="en-US" b="1" dirty="0" smtClean="0">
                          <a:latin typeface="標楷體" panose="03000509000000000000" pitchFamily="65" charset="-120"/>
                          <a:ea typeface="標楷體" panose="03000509000000000000" pitchFamily="65" charset="-120"/>
                        </a:rPr>
                        <a:t>臺灣國際教育旅行聯盟辦理國際教育旅行補助計畫申請暨</a:t>
                      </a:r>
                      <a:r>
                        <a:rPr lang="en-US" altLang="zh-TW" b="1" dirty="0" smtClean="0">
                          <a:latin typeface="標楷體" panose="03000509000000000000" pitchFamily="65" charset="-120"/>
                          <a:ea typeface="標楷體" panose="03000509000000000000" pitchFamily="65" charset="-120"/>
                        </a:rPr>
                        <a:t>IERC</a:t>
                      </a:r>
                      <a:r>
                        <a:rPr lang="zh-TW" altLang="en-US" b="1" dirty="0" smtClean="0">
                          <a:latin typeface="標楷體" panose="03000509000000000000" pitchFamily="65" charset="-120"/>
                          <a:ea typeface="標楷體" panose="03000509000000000000" pitchFamily="65" charset="-120"/>
                        </a:rPr>
                        <a:t>工作群組培訓工作坊</a:t>
                      </a:r>
                      <a:endParaRPr lang="zh-TW" altLang="en-US"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521704288"/>
                  </a:ext>
                </a:extLst>
              </a:tr>
              <a:tr h="493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標楷體" panose="03000509000000000000" pitchFamily="65" charset="-120"/>
                          <a:ea typeface="標楷體" panose="03000509000000000000" pitchFamily="65" charset="-120"/>
                        </a:rPr>
                        <a:t>112</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16</a:t>
                      </a:r>
                      <a:r>
                        <a:rPr lang="zh-TW" altLang="en-US" dirty="0" smtClean="0">
                          <a:latin typeface="標楷體" panose="03000509000000000000" pitchFamily="65" charset="-120"/>
                          <a:ea typeface="標楷體" panose="03000509000000000000" pitchFamily="65" charset="-120"/>
                        </a:rPr>
                        <a:t>日至</a:t>
                      </a:r>
                      <a:r>
                        <a:rPr lang="en-US" altLang="zh-TW" dirty="0" smtClean="0">
                          <a:latin typeface="標楷體" panose="03000509000000000000" pitchFamily="65" charset="-120"/>
                          <a:ea typeface="標楷體" panose="03000509000000000000" pitchFamily="65" charset="-120"/>
                        </a:rPr>
                        <a:t>112</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日</a:t>
                      </a:r>
                    </a:p>
                    <a:p>
                      <a:endParaRPr lang="zh-TW" altLang="en-US" dirty="0">
                        <a:latin typeface="標楷體" panose="03000509000000000000" pitchFamily="65" charset="-120"/>
                        <a:ea typeface="標楷體" panose="03000509000000000000" pitchFamily="65" charset="-12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b="1" dirty="0" smtClean="0">
                          <a:latin typeface="標楷體" panose="03000509000000000000" pitchFamily="65" charset="-120"/>
                          <a:ea typeface="標楷體" panose="03000509000000000000" pitchFamily="65" charset="-120"/>
                        </a:rPr>
                        <a:t>IERC</a:t>
                      </a:r>
                      <a:r>
                        <a:rPr lang="zh-TW" altLang="en-US" b="1" dirty="0" smtClean="0">
                          <a:latin typeface="標楷體" panose="03000509000000000000" pitchFamily="65" charset="-120"/>
                          <a:ea typeface="標楷體" panose="03000509000000000000" pitchFamily="65" charset="-120"/>
                        </a:rPr>
                        <a:t>任務學校對轄屬學校辦理說明會</a:t>
                      </a:r>
                      <a:endParaRPr lang="zh-TW" altLang="en-US" b="1" i="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50058997"/>
                  </a:ext>
                </a:extLst>
              </a:tr>
              <a:tr h="472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標楷體" panose="03000509000000000000" pitchFamily="65" charset="-120"/>
                          <a:ea typeface="標楷體" panose="03000509000000000000" pitchFamily="65" charset="-120"/>
                        </a:rPr>
                        <a:t>112</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31</a:t>
                      </a:r>
                      <a:r>
                        <a:rPr lang="zh-TW" altLang="en-US" dirty="0" smtClean="0">
                          <a:latin typeface="標楷體" panose="03000509000000000000" pitchFamily="65" charset="-120"/>
                          <a:ea typeface="標楷體" panose="03000509000000000000" pitchFamily="65" charset="-120"/>
                        </a:rPr>
                        <a:t>日至</a:t>
                      </a:r>
                      <a:r>
                        <a:rPr lang="en-US" altLang="zh-TW" dirty="0" smtClean="0">
                          <a:latin typeface="標楷體" panose="03000509000000000000" pitchFamily="65" charset="-120"/>
                          <a:ea typeface="標楷體" panose="03000509000000000000" pitchFamily="65" charset="-120"/>
                        </a:rPr>
                        <a:t>112</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日</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聯盟對國際教育旅行經費申請系統進行測試</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b="1" i="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319615726"/>
                  </a:ext>
                </a:extLst>
              </a:tr>
              <a:tr h="982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effectLst/>
                          <a:latin typeface="標楷體" panose="03000509000000000000" pitchFamily="65" charset="-120"/>
                          <a:ea typeface="標楷體" panose="03000509000000000000" pitchFamily="65" charset="-120"/>
                        </a:rPr>
                        <a:t>112</a:t>
                      </a:r>
                      <a:r>
                        <a:rPr lang="zh-TW" altLang="zh-TW" sz="1800" kern="1200" dirty="0" smtClean="0">
                          <a:effectLst/>
                          <a:latin typeface="標楷體" panose="03000509000000000000" pitchFamily="65" charset="-120"/>
                          <a:ea typeface="標楷體" panose="03000509000000000000" pitchFamily="65" charset="-120"/>
                        </a:rPr>
                        <a:t>年</a:t>
                      </a:r>
                      <a:r>
                        <a:rPr lang="en-US" altLang="zh-TW" sz="1800" kern="1200" dirty="0" smtClean="0">
                          <a:effectLst/>
                          <a:latin typeface="標楷體" panose="03000509000000000000" pitchFamily="65" charset="-120"/>
                          <a:ea typeface="標楷體" panose="03000509000000000000" pitchFamily="65" charset="-120"/>
                        </a:rPr>
                        <a:t>4</a:t>
                      </a:r>
                      <a:r>
                        <a:rPr lang="zh-TW" altLang="zh-TW" sz="1800" kern="1200" dirty="0" smtClean="0">
                          <a:effectLst/>
                          <a:latin typeface="標楷體" panose="03000509000000000000" pitchFamily="65" charset="-120"/>
                          <a:ea typeface="標楷體" panose="03000509000000000000" pitchFamily="65" charset="-120"/>
                        </a:rPr>
                        <a:t>月</a:t>
                      </a:r>
                      <a:r>
                        <a:rPr lang="en-US" altLang="zh-TW" sz="1800" kern="1200" dirty="0" smtClean="0">
                          <a:effectLst/>
                          <a:latin typeface="標楷體" panose="03000509000000000000" pitchFamily="65" charset="-120"/>
                          <a:ea typeface="標楷體" panose="03000509000000000000" pitchFamily="65" charset="-120"/>
                        </a:rPr>
                        <a:t>13</a:t>
                      </a:r>
                      <a:r>
                        <a:rPr lang="zh-TW" altLang="zh-TW" sz="1800" kern="1200" dirty="0" smtClean="0">
                          <a:effectLst/>
                          <a:latin typeface="標楷體" panose="03000509000000000000" pitchFamily="65" charset="-120"/>
                          <a:ea typeface="標楷體" panose="03000509000000000000" pitchFamily="65" charset="-120"/>
                        </a:rPr>
                        <a:t>日至</a:t>
                      </a:r>
                      <a:r>
                        <a:rPr lang="en-US" altLang="zh-TW" sz="1800" kern="1200" dirty="0" smtClean="0">
                          <a:effectLst/>
                          <a:latin typeface="標楷體" panose="03000509000000000000" pitchFamily="65" charset="-120"/>
                          <a:ea typeface="標楷體" panose="03000509000000000000" pitchFamily="65" charset="-120"/>
                        </a:rPr>
                        <a:t>112</a:t>
                      </a:r>
                      <a:r>
                        <a:rPr lang="zh-TW" altLang="zh-TW" sz="1800" kern="1200" dirty="0" smtClean="0">
                          <a:effectLst/>
                          <a:latin typeface="標楷體" panose="03000509000000000000" pitchFamily="65" charset="-120"/>
                          <a:ea typeface="標楷體" panose="03000509000000000000" pitchFamily="65" charset="-120"/>
                        </a:rPr>
                        <a:t>年</a:t>
                      </a:r>
                      <a:r>
                        <a:rPr lang="en-US" altLang="zh-TW" sz="1800" kern="1200" dirty="0" smtClean="0">
                          <a:effectLst/>
                          <a:latin typeface="標楷體" panose="03000509000000000000" pitchFamily="65" charset="-120"/>
                          <a:ea typeface="標楷體" panose="03000509000000000000" pitchFamily="65" charset="-120"/>
                        </a:rPr>
                        <a:t>4</a:t>
                      </a:r>
                      <a:r>
                        <a:rPr lang="zh-TW" altLang="zh-TW" sz="1800" kern="1200" dirty="0" smtClean="0">
                          <a:effectLst/>
                          <a:latin typeface="標楷體" panose="03000509000000000000" pitchFamily="65" charset="-120"/>
                          <a:ea typeface="標楷體" panose="03000509000000000000" pitchFamily="65" charset="-120"/>
                        </a:rPr>
                        <a:t>月</a:t>
                      </a:r>
                      <a:r>
                        <a:rPr lang="en-US" altLang="zh-TW" sz="1800" kern="1200" dirty="0" smtClean="0">
                          <a:effectLst/>
                          <a:latin typeface="標楷體" panose="03000509000000000000" pitchFamily="65" charset="-120"/>
                          <a:ea typeface="標楷體" panose="03000509000000000000" pitchFamily="65" charset="-120"/>
                        </a:rPr>
                        <a:t>30</a:t>
                      </a:r>
                      <a:r>
                        <a:rPr lang="zh-TW" altLang="zh-TW" sz="1800" kern="1200" dirty="0" smtClean="0">
                          <a:effectLst/>
                          <a:latin typeface="標楷體" panose="03000509000000000000" pitchFamily="65" charset="-120"/>
                          <a:ea typeface="標楷體" panose="03000509000000000000" pitchFamily="65" charset="-120"/>
                        </a:rPr>
                        <a:t>日</a:t>
                      </a:r>
                      <a:endParaRPr lang="zh-TW" altLang="en-US"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b="1" dirty="0" smtClean="0">
                          <a:latin typeface="標楷體" panose="03000509000000000000" pitchFamily="65" charset="-120"/>
                          <a:ea typeface="標楷體" panose="03000509000000000000" pitchFamily="65" charset="-120"/>
                        </a:rPr>
                        <a:t>國際教育旅行計畫經費申請</a:t>
                      </a:r>
                    </a:p>
                    <a:p>
                      <a:r>
                        <a:rPr lang="zh-TW" altLang="en-US" sz="1800" dirty="0" smtClean="0">
                          <a:latin typeface="標楷體" panose="03000509000000000000" pitchFamily="65" charset="-120"/>
                          <a:ea typeface="標楷體" panose="03000509000000000000" pitchFamily="65" charset="-120"/>
                        </a:rPr>
                        <a:t>欲申請補助之學校於</a:t>
                      </a:r>
                      <a:r>
                        <a:rPr lang="en-US" altLang="zh-TW" sz="1800" dirty="0" smtClean="0">
                          <a:latin typeface="標楷體" panose="03000509000000000000" pitchFamily="65" charset="-120"/>
                          <a:ea typeface="標楷體" panose="03000509000000000000" pitchFamily="65" charset="-120"/>
                        </a:rPr>
                        <a:t>4</a:t>
                      </a:r>
                      <a:r>
                        <a:rPr lang="zh-TW" altLang="en-US" sz="1800" dirty="0" smtClean="0">
                          <a:latin typeface="標楷體" panose="03000509000000000000" pitchFamily="65" charset="-120"/>
                          <a:ea typeface="標楷體" panose="03000509000000000000" pitchFamily="65" charset="-120"/>
                        </a:rPr>
                        <a:t>月</a:t>
                      </a:r>
                      <a:r>
                        <a:rPr lang="en-US" altLang="zh-TW" sz="1800" dirty="0" smtClean="0">
                          <a:latin typeface="標楷體" panose="03000509000000000000" pitchFamily="65" charset="-120"/>
                          <a:ea typeface="標楷體" panose="03000509000000000000" pitchFamily="65" charset="-120"/>
                        </a:rPr>
                        <a:t>30</a:t>
                      </a:r>
                      <a:r>
                        <a:rPr lang="zh-TW" altLang="en-US" sz="1800" dirty="0" smtClean="0">
                          <a:latin typeface="標楷體" panose="03000509000000000000" pitchFamily="65" charset="-120"/>
                          <a:ea typeface="標楷體" panose="03000509000000000000" pitchFamily="65" charset="-120"/>
                        </a:rPr>
                        <a:t>日公告申請截止日前逕至「教育部中小學國際教育</a:t>
                      </a:r>
                      <a:r>
                        <a:rPr lang="en-US" altLang="zh-TW" sz="1800" dirty="0" smtClean="0">
                          <a:latin typeface="標楷體" panose="03000509000000000000" pitchFamily="65" charset="-120"/>
                          <a:ea typeface="標楷體" panose="03000509000000000000" pitchFamily="65" charset="-120"/>
                        </a:rPr>
                        <a:t>2.0</a:t>
                      </a:r>
                      <a:r>
                        <a:rPr lang="zh-TW" altLang="en-US" sz="1800" dirty="0" smtClean="0">
                          <a:latin typeface="標楷體" panose="03000509000000000000" pitchFamily="65" charset="-120"/>
                          <a:ea typeface="標楷體" panose="03000509000000000000" pitchFamily="65" charset="-120"/>
                        </a:rPr>
                        <a:t>全球資訊網」，登入後完成線上申請系統。</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597137745"/>
                  </a:ext>
                </a:extLst>
              </a:tr>
              <a:tr h="1461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effectLst/>
                          <a:latin typeface="標楷體" panose="03000509000000000000" pitchFamily="65" charset="-120"/>
                          <a:ea typeface="標楷體" panose="03000509000000000000" pitchFamily="65" charset="-120"/>
                        </a:rPr>
                        <a:t>112</a:t>
                      </a:r>
                      <a:r>
                        <a:rPr lang="zh-TW" altLang="zh-TW" sz="1800" kern="1200" dirty="0" smtClean="0">
                          <a:effectLst/>
                          <a:latin typeface="標楷體" panose="03000509000000000000" pitchFamily="65" charset="-120"/>
                          <a:ea typeface="標楷體" panose="03000509000000000000" pitchFamily="65" charset="-120"/>
                        </a:rPr>
                        <a:t>年</a:t>
                      </a:r>
                      <a:r>
                        <a:rPr lang="en-US" altLang="zh-TW" sz="1800" kern="1200" dirty="0" smtClean="0">
                          <a:effectLst/>
                          <a:latin typeface="標楷體" panose="03000509000000000000" pitchFamily="65" charset="-120"/>
                          <a:ea typeface="標楷體" panose="03000509000000000000" pitchFamily="65" charset="-120"/>
                        </a:rPr>
                        <a:t>5</a:t>
                      </a:r>
                      <a:r>
                        <a:rPr lang="zh-TW" altLang="zh-TW" sz="1800" kern="1200" dirty="0" smtClean="0">
                          <a:effectLst/>
                          <a:latin typeface="標楷體" panose="03000509000000000000" pitchFamily="65" charset="-120"/>
                          <a:ea typeface="標楷體" panose="03000509000000000000" pitchFamily="65" charset="-120"/>
                        </a:rPr>
                        <a:t>月</a:t>
                      </a:r>
                      <a:r>
                        <a:rPr lang="en-US" altLang="zh-TW" sz="1800" kern="1200" dirty="0" smtClean="0">
                          <a:effectLst/>
                          <a:latin typeface="標楷體" panose="03000509000000000000" pitchFamily="65" charset="-120"/>
                          <a:ea typeface="標楷體" panose="03000509000000000000" pitchFamily="65" charset="-120"/>
                        </a:rPr>
                        <a:t>1</a:t>
                      </a:r>
                      <a:r>
                        <a:rPr lang="zh-TW" altLang="zh-TW" sz="1800" kern="1200" dirty="0" smtClean="0">
                          <a:effectLst/>
                          <a:latin typeface="標楷體" panose="03000509000000000000" pitchFamily="65" charset="-120"/>
                          <a:ea typeface="標楷體" panose="03000509000000000000" pitchFamily="65" charset="-120"/>
                        </a:rPr>
                        <a:t>日至</a:t>
                      </a:r>
                      <a:r>
                        <a:rPr lang="en-US" altLang="zh-TW" sz="1800" kern="1200" dirty="0" smtClean="0">
                          <a:effectLst/>
                          <a:latin typeface="標楷體" panose="03000509000000000000" pitchFamily="65" charset="-120"/>
                          <a:ea typeface="標楷體" panose="03000509000000000000" pitchFamily="65" charset="-120"/>
                        </a:rPr>
                        <a:t>112</a:t>
                      </a:r>
                      <a:r>
                        <a:rPr lang="zh-TW" altLang="zh-TW" sz="1800" kern="1200" dirty="0" smtClean="0">
                          <a:effectLst/>
                          <a:latin typeface="標楷體" panose="03000509000000000000" pitchFamily="65" charset="-120"/>
                          <a:ea typeface="標楷體" panose="03000509000000000000" pitchFamily="65" charset="-120"/>
                        </a:rPr>
                        <a:t>年</a:t>
                      </a:r>
                      <a:r>
                        <a:rPr lang="en-US" altLang="zh-TW" sz="1800" kern="1200" dirty="0" smtClean="0">
                          <a:effectLst/>
                          <a:latin typeface="標楷體" panose="03000509000000000000" pitchFamily="65" charset="-120"/>
                          <a:ea typeface="標楷體" panose="03000509000000000000" pitchFamily="65" charset="-120"/>
                        </a:rPr>
                        <a:t>5</a:t>
                      </a:r>
                      <a:r>
                        <a:rPr lang="zh-TW" altLang="zh-TW" sz="1800" kern="1200" dirty="0" smtClean="0">
                          <a:effectLst/>
                          <a:latin typeface="標楷體" panose="03000509000000000000" pitchFamily="65" charset="-120"/>
                          <a:ea typeface="標楷體" panose="03000509000000000000" pitchFamily="65" charset="-120"/>
                        </a:rPr>
                        <a:t>月</a:t>
                      </a:r>
                      <a:r>
                        <a:rPr lang="en-US" altLang="zh-TW" sz="1800" kern="1200" dirty="0" smtClean="0">
                          <a:effectLst/>
                          <a:latin typeface="標楷體" panose="03000509000000000000" pitchFamily="65" charset="-120"/>
                          <a:ea typeface="標楷體" panose="03000509000000000000" pitchFamily="65" charset="-120"/>
                        </a:rPr>
                        <a:t>31</a:t>
                      </a:r>
                      <a:r>
                        <a:rPr lang="zh-TW" altLang="zh-TW" sz="1800" kern="1200" dirty="0" smtClean="0">
                          <a:effectLst/>
                          <a:latin typeface="標楷體" panose="03000509000000000000" pitchFamily="65" charset="-120"/>
                          <a:ea typeface="標楷體" panose="03000509000000000000" pitchFamily="65" charset="-120"/>
                        </a:rPr>
                        <a:t>日</a:t>
                      </a:r>
                      <a:endParaRPr lang="zh-TW" altLang="en-US"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zh-TW" sz="1800" b="1" kern="1200" dirty="0" smtClean="0">
                          <a:effectLst/>
                          <a:latin typeface="標楷體" panose="03000509000000000000" pitchFamily="65" charset="-120"/>
                          <a:ea typeface="標楷體" panose="03000509000000000000" pitchFamily="65" charset="-120"/>
                        </a:rPr>
                        <a:t>由各教育主管機關</a:t>
                      </a:r>
                      <a:r>
                        <a:rPr lang="zh-TW" altLang="en-US" sz="1800" b="1" kern="1200" dirty="0" smtClean="0">
                          <a:effectLst/>
                          <a:latin typeface="標楷體" panose="03000509000000000000" pitchFamily="65" charset="-120"/>
                          <a:ea typeface="標楷體" panose="03000509000000000000" pitchFamily="65" charset="-120"/>
                        </a:rPr>
                        <a:t>及</a:t>
                      </a:r>
                      <a:r>
                        <a:rPr lang="en-US" altLang="zh-TW" sz="1800" b="1" kern="1200" dirty="0" smtClean="0">
                          <a:effectLst/>
                          <a:latin typeface="標楷體" panose="03000509000000000000" pitchFamily="65" charset="-120"/>
                          <a:ea typeface="標楷體" panose="03000509000000000000" pitchFamily="65" charset="-120"/>
                        </a:rPr>
                        <a:t>IERC</a:t>
                      </a:r>
                      <a:r>
                        <a:rPr lang="zh-TW" altLang="en-US" sz="1800" b="1" kern="1200" dirty="0" smtClean="0">
                          <a:effectLst/>
                          <a:latin typeface="標楷體" panose="03000509000000000000" pitchFamily="65" charset="-120"/>
                          <a:ea typeface="標楷體" panose="03000509000000000000" pitchFamily="65" charset="-120"/>
                        </a:rPr>
                        <a:t>進行</a:t>
                      </a:r>
                      <a:r>
                        <a:rPr lang="zh-TW" altLang="zh-TW" sz="1800" b="1" kern="1200" dirty="0" smtClean="0">
                          <a:effectLst/>
                          <a:latin typeface="標楷體" panose="03000509000000000000" pitchFamily="65" charset="-120"/>
                          <a:ea typeface="標楷體" panose="03000509000000000000" pitchFamily="65" charset="-120"/>
                        </a:rPr>
                        <a:t>線上初審與函報國教署</a:t>
                      </a:r>
                      <a:endParaRPr lang="zh-TW" altLang="zh-TW" sz="2000" b="1" kern="1200" dirty="0" smtClean="0">
                        <a:effectLst/>
                        <a:latin typeface="標楷體" panose="03000509000000000000" pitchFamily="65" charset="-120"/>
                        <a:ea typeface="標楷體" panose="03000509000000000000" pitchFamily="65" charset="-120"/>
                      </a:endParaRPr>
                    </a:p>
                    <a:p>
                      <a:r>
                        <a:rPr lang="en-US" altLang="zh-TW" sz="1800" kern="1200" dirty="0" smtClean="0">
                          <a:effectLst/>
                          <a:latin typeface="標楷體" panose="03000509000000000000" pitchFamily="65" charset="-120"/>
                          <a:ea typeface="標楷體" panose="03000509000000000000" pitchFamily="65" charset="-120"/>
                        </a:rPr>
                        <a:t>1.</a:t>
                      </a:r>
                      <a:r>
                        <a:rPr lang="zh-TW" altLang="zh-TW" sz="1800" kern="1200" dirty="0" smtClean="0">
                          <a:effectLst/>
                          <a:latin typeface="標楷體" panose="03000509000000000000" pitchFamily="65" charset="-120"/>
                          <a:ea typeface="標楷體" panose="03000509000000000000" pitchFamily="65" charset="-120"/>
                        </a:rPr>
                        <a:t>地方政府</a:t>
                      </a:r>
                      <a:r>
                        <a:rPr lang="en-US" altLang="zh-TW" sz="1800" kern="1200" dirty="0" smtClean="0">
                          <a:effectLst/>
                          <a:latin typeface="標楷體" panose="03000509000000000000" pitchFamily="65" charset="-120"/>
                          <a:ea typeface="標楷體" panose="03000509000000000000" pitchFamily="65" charset="-120"/>
                        </a:rPr>
                        <a:t>IERC:</a:t>
                      </a:r>
                      <a:endParaRPr lang="zh-TW" altLang="zh-TW" sz="1800" kern="1200" dirty="0" smtClean="0">
                        <a:effectLst/>
                        <a:latin typeface="標楷體" panose="03000509000000000000" pitchFamily="65" charset="-120"/>
                        <a:ea typeface="標楷體" panose="03000509000000000000" pitchFamily="65" charset="-120"/>
                      </a:endParaRPr>
                    </a:p>
                    <a:p>
                      <a:r>
                        <a:rPr lang="en-US" altLang="zh-TW" sz="1800" kern="1200" dirty="0" smtClean="0">
                          <a:effectLst/>
                          <a:latin typeface="標楷體" panose="03000509000000000000" pitchFamily="65" charset="-120"/>
                          <a:ea typeface="標楷體" panose="03000509000000000000" pitchFamily="65" charset="-120"/>
                        </a:rPr>
                        <a:t>    </a:t>
                      </a:r>
                      <a:r>
                        <a:rPr lang="zh-TW" altLang="zh-TW" sz="1800" kern="1200" dirty="0" smtClean="0">
                          <a:effectLst/>
                          <a:latin typeface="標楷體" panose="03000509000000000000" pitchFamily="65" charset="-120"/>
                          <a:ea typeface="標楷體" panose="03000509000000000000" pitchFamily="65" charset="-120"/>
                        </a:rPr>
                        <a:t>協助縣市政府進行</a:t>
                      </a:r>
                      <a:r>
                        <a:rPr lang="zh-TW" altLang="en-US" sz="1800" kern="1200" dirty="0" smtClean="0">
                          <a:effectLst/>
                          <a:latin typeface="標楷體" panose="03000509000000000000" pitchFamily="65" charset="-120"/>
                          <a:ea typeface="標楷體" panose="03000509000000000000" pitchFamily="65" charset="-120"/>
                        </a:rPr>
                        <a:t>轄屬學校的</a:t>
                      </a:r>
                      <a:r>
                        <a:rPr lang="zh-TW" altLang="zh-TW" sz="1800" kern="1200" dirty="0" smtClean="0">
                          <a:effectLst/>
                          <a:latin typeface="標楷體" panose="03000509000000000000" pitchFamily="65" charset="-120"/>
                          <a:ea typeface="標楷體" panose="03000509000000000000" pitchFamily="65" charset="-120"/>
                        </a:rPr>
                        <a:t>初審並排列優先順序</a:t>
                      </a:r>
                      <a:r>
                        <a:rPr lang="zh-TW" altLang="en-US" sz="1800" kern="1200" dirty="0" smtClean="0">
                          <a:effectLst/>
                          <a:latin typeface="標楷體" panose="03000509000000000000" pitchFamily="65" charset="-120"/>
                          <a:ea typeface="標楷體" panose="03000509000000000000" pitchFamily="65" charset="-120"/>
                        </a:rPr>
                        <a:t>後</a:t>
                      </a:r>
                      <a:r>
                        <a:rPr lang="zh-TW" altLang="zh-TW" sz="1800" kern="1200" dirty="0" smtClean="0">
                          <a:effectLst/>
                          <a:latin typeface="標楷體" panose="03000509000000000000" pitchFamily="65" charset="-120"/>
                          <a:ea typeface="標楷體" panose="03000509000000000000" pitchFamily="65" charset="-120"/>
                        </a:rPr>
                        <a:t>函報國教署。</a:t>
                      </a:r>
                    </a:p>
                    <a:p>
                      <a:r>
                        <a:rPr lang="en-US" altLang="zh-TW" sz="1800" kern="1200" dirty="0" smtClean="0">
                          <a:effectLst/>
                          <a:latin typeface="標楷體" panose="03000509000000000000" pitchFamily="65" charset="-120"/>
                          <a:ea typeface="標楷體" panose="03000509000000000000" pitchFamily="65" charset="-120"/>
                        </a:rPr>
                        <a:t>2.</a:t>
                      </a:r>
                      <a:r>
                        <a:rPr lang="zh-TW" altLang="zh-TW" sz="1800" kern="1200" dirty="0" smtClean="0">
                          <a:effectLst/>
                          <a:latin typeface="標楷體" panose="03000509000000000000" pitchFamily="65" charset="-120"/>
                          <a:ea typeface="標楷體" panose="03000509000000000000" pitchFamily="65" charset="-120"/>
                        </a:rPr>
                        <a:t>國教署</a:t>
                      </a:r>
                      <a:r>
                        <a:rPr lang="en-US" altLang="zh-TW" sz="1800" kern="1200" dirty="0" smtClean="0">
                          <a:effectLst/>
                          <a:latin typeface="標楷體" panose="03000509000000000000" pitchFamily="65" charset="-120"/>
                          <a:ea typeface="標楷體" panose="03000509000000000000" pitchFamily="65" charset="-120"/>
                        </a:rPr>
                        <a:t>IERC:</a:t>
                      </a:r>
                      <a:endParaRPr lang="zh-TW" altLang="zh-TW" sz="1800" kern="1200" dirty="0" smtClean="0">
                        <a:effectLst/>
                        <a:latin typeface="標楷體" panose="03000509000000000000" pitchFamily="65" charset="-120"/>
                        <a:ea typeface="標楷體" panose="03000509000000000000" pitchFamily="65" charset="-120"/>
                      </a:endParaRPr>
                    </a:p>
                    <a:p>
                      <a:r>
                        <a:rPr lang="en-US" altLang="zh-TW" sz="1800" kern="1200" dirty="0" smtClean="0">
                          <a:effectLst/>
                          <a:latin typeface="標楷體" panose="03000509000000000000" pitchFamily="65" charset="-120"/>
                          <a:ea typeface="標楷體" panose="03000509000000000000" pitchFamily="65" charset="-120"/>
                        </a:rPr>
                        <a:t>    </a:t>
                      </a:r>
                      <a:r>
                        <a:rPr lang="zh-TW" altLang="en-US" sz="1800" kern="1200" dirty="0" smtClean="0">
                          <a:effectLst/>
                          <a:latin typeface="標楷體" panose="03000509000000000000" pitchFamily="65" charset="-120"/>
                          <a:ea typeface="標楷體" panose="03000509000000000000" pitchFamily="65" charset="-120"/>
                        </a:rPr>
                        <a:t>協助國教署進行轄屬學校的初審並排列優先順序後</a:t>
                      </a:r>
                      <a:r>
                        <a:rPr lang="zh-TW" altLang="zh-TW" sz="1800" kern="1200" dirty="0" smtClean="0">
                          <a:effectLst/>
                          <a:latin typeface="標楷體" panose="03000509000000000000" pitchFamily="65" charset="-120"/>
                          <a:ea typeface="標楷體" panose="03000509000000000000" pitchFamily="65" charset="-120"/>
                        </a:rPr>
                        <a:t>函報國教署。</a:t>
                      </a:r>
                      <a:endParaRPr lang="zh-TW" altLang="en-US" sz="1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107689202"/>
                  </a:ext>
                </a:extLst>
              </a:tr>
              <a:tr h="529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effectLst/>
                          <a:latin typeface="標楷體" panose="03000509000000000000" pitchFamily="65" charset="-120"/>
                          <a:ea typeface="標楷體" panose="03000509000000000000" pitchFamily="65" charset="-120"/>
                        </a:rPr>
                        <a:t>112</a:t>
                      </a:r>
                      <a:r>
                        <a:rPr lang="zh-TW" altLang="zh-TW" sz="1800" kern="1200" dirty="0" smtClean="0">
                          <a:effectLst/>
                          <a:latin typeface="標楷體" panose="03000509000000000000" pitchFamily="65" charset="-120"/>
                          <a:ea typeface="標楷體" panose="03000509000000000000" pitchFamily="65" charset="-120"/>
                        </a:rPr>
                        <a:t>年</a:t>
                      </a:r>
                      <a:r>
                        <a:rPr lang="en-US" altLang="zh-TW" sz="1800" kern="1200" dirty="0" smtClean="0">
                          <a:effectLst/>
                          <a:latin typeface="標楷體" panose="03000509000000000000" pitchFamily="65" charset="-120"/>
                          <a:ea typeface="標楷體" panose="03000509000000000000" pitchFamily="65" charset="-120"/>
                        </a:rPr>
                        <a:t>5</a:t>
                      </a:r>
                      <a:r>
                        <a:rPr lang="zh-TW" altLang="zh-TW" sz="1800" kern="1200" dirty="0" smtClean="0">
                          <a:effectLst/>
                          <a:latin typeface="標楷體" panose="03000509000000000000" pitchFamily="65" charset="-120"/>
                          <a:ea typeface="標楷體" panose="03000509000000000000" pitchFamily="65" charset="-120"/>
                        </a:rPr>
                        <a:t>月</a:t>
                      </a:r>
                      <a:r>
                        <a:rPr lang="en-US" altLang="zh-TW" sz="1800" kern="1200" dirty="0" smtClean="0">
                          <a:effectLst/>
                          <a:latin typeface="標楷體" panose="03000509000000000000" pitchFamily="65" charset="-120"/>
                          <a:ea typeface="標楷體" panose="03000509000000000000" pitchFamily="65" charset="-120"/>
                        </a:rPr>
                        <a:t>31</a:t>
                      </a:r>
                      <a:r>
                        <a:rPr lang="zh-TW" altLang="zh-TW" sz="1800" kern="1200" dirty="0" smtClean="0">
                          <a:effectLst/>
                          <a:latin typeface="標楷體" panose="03000509000000000000" pitchFamily="65" charset="-120"/>
                          <a:ea typeface="標楷體" panose="03000509000000000000" pitchFamily="65" charset="-120"/>
                        </a:rPr>
                        <a:t>日至</a:t>
                      </a:r>
                      <a:r>
                        <a:rPr lang="en-US" altLang="zh-TW" sz="1800" kern="1200" dirty="0" smtClean="0">
                          <a:effectLst/>
                          <a:latin typeface="標楷體" panose="03000509000000000000" pitchFamily="65" charset="-120"/>
                          <a:ea typeface="標楷體" panose="03000509000000000000" pitchFamily="65" charset="-120"/>
                        </a:rPr>
                        <a:t>112</a:t>
                      </a:r>
                      <a:r>
                        <a:rPr lang="zh-TW" altLang="zh-TW" sz="1800" kern="1200" dirty="0" smtClean="0">
                          <a:effectLst/>
                          <a:latin typeface="標楷體" panose="03000509000000000000" pitchFamily="65" charset="-120"/>
                          <a:ea typeface="標楷體" panose="03000509000000000000" pitchFamily="65" charset="-120"/>
                        </a:rPr>
                        <a:t>年</a:t>
                      </a:r>
                      <a:r>
                        <a:rPr lang="en-US" altLang="zh-TW" sz="1800" kern="1200" dirty="0" smtClean="0">
                          <a:effectLst/>
                          <a:latin typeface="標楷體" panose="03000509000000000000" pitchFamily="65" charset="-120"/>
                          <a:ea typeface="標楷體" panose="03000509000000000000" pitchFamily="65" charset="-120"/>
                        </a:rPr>
                        <a:t>7</a:t>
                      </a:r>
                      <a:r>
                        <a:rPr lang="zh-TW" altLang="zh-TW" sz="1800" kern="1200" dirty="0" smtClean="0">
                          <a:effectLst/>
                          <a:latin typeface="標楷體" panose="03000509000000000000" pitchFamily="65" charset="-120"/>
                          <a:ea typeface="標楷體" panose="03000509000000000000" pitchFamily="65" charset="-120"/>
                        </a:rPr>
                        <a:t>月</a:t>
                      </a:r>
                      <a:r>
                        <a:rPr lang="en-US" altLang="zh-TW" sz="1800" kern="1200" dirty="0" smtClean="0">
                          <a:effectLst/>
                          <a:latin typeface="標楷體" panose="03000509000000000000" pitchFamily="65" charset="-120"/>
                          <a:ea typeface="標楷體" panose="03000509000000000000" pitchFamily="65" charset="-120"/>
                        </a:rPr>
                        <a:t>31</a:t>
                      </a:r>
                      <a:r>
                        <a:rPr lang="zh-TW" altLang="zh-TW" sz="1800" kern="1200" dirty="0" smtClean="0">
                          <a:effectLst/>
                          <a:latin typeface="標楷體" panose="03000509000000000000" pitchFamily="65" charset="-120"/>
                          <a:ea typeface="標楷體" panose="03000509000000000000" pitchFamily="65" charset="-120"/>
                        </a:rPr>
                        <a:t>日</a:t>
                      </a:r>
                      <a:endParaRPr lang="zh-TW" altLang="en-US" dirty="0" smtClean="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國教署進行複審後通知</a:t>
                      </a:r>
                    </a:p>
                  </a:txBody>
                  <a:tcPr/>
                </a:tc>
                <a:extLst>
                  <a:ext uri="{0D108BD9-81ED-4DB2-BD59-A6C34878D82A}">
                    <a16:rowId xmlns:a16="http://schemas.microsoft.com/office/drawing/2014/main" val="3430450312"/>
                  </a:ext>
                </a:extLst>
              </a:tr>
            </a:tbl>
          </a:graphicData>
        </a:graphic>
      </p:graphicFrame>
    </p:spTree>
    <p:extLst>
      <p:ext uri="{BB962C8B-B14F-4D97-AF65-F5344CB8AC3E}">
        <p14:creationId xmlns:p14="http://schemas.microsoft.com/office/powerpoint/2010/main" val="644050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45012" y="2734616"/>
            <a:ext cx="10699737" cy="1554821"/>
          </a:xfrm>
        </p:spPr>
        <p:txBody>
          <a:bodyPr>
            <a:normAutofit fontScale="90000"/>
          </a:bodyPr>
          <a:lstStyle/>
          <a:p>
            <a:pPr algn="ctr" fontAlgn="base">
              <a:spcAft>
                <a:spcPts val="0"/>
              </a:spcAft>
            </a:pPr>
            <a:r>
              <a:rPr lang="en-US" altLang="zh-TW" b="1" kern="150" dirty="0">
                <a:latin typeface="Times New Roman" panose="02020603050405020304" pitchFamily="18" charset="0"/>
                <a:ea typeface="標楷體" panose="03000509000000000000" pitchFamily="65" charset="-120"/>
                <a:cs typeface="Calibri" panose="020F0502020204030204" pitchFamily="34" charset="0"/>
              </a:rPr>
              <a:t>112</a:t>
            </a:r>
            <a:r>
              <a:rPr lang="zh-TW" altLang="en-US" b="1" kern="150" dirty="0" smtClean="0">
                <a:latin typeface="Times New Roman" panose="02020603050405020304" pitchFamily="18" charset="0"/>
                <a:ea typeface="標楷體" panose="03000509000000000000" pitchFamily="65" charset="-120"/>
                <a:cs typeface="Calibri" panose="020F0502020204030204" pitchFamily="34" charset="0"/>
              </a:rPr>
              <a:t>年度國際</a:t>
            </a:r>
            <a:r>
              <a:rPr lang="zh-TW" altLang="en-US" b="1" kern="150" dirty="0">
                <a:latin typeface="Times New Roman" panose="02020603050405020304" pitchFamily="18" charset="0"/>
                <a:ea typeface="標楷體" panose="03000509000000000000" pitchFamily="65" charset="-120"/>
                <a:cs typeface="Calibri" panose="020F0502020204030204" pitchFamily="34" charset="0"/>
              </a:rPr>
              <a:t>教育資源中心（</a:t>
            </a:r>
            <a:r>
              <a:rPr lang="en-US" altLang="zh-TW" b="1" kern="150" dirty="0">
                <a:latin typeface="Times New Roman" panose="02020603050405020304" pitchFamily="18" charset="0"/>
                <a:ea typeface="標楷體" panose="03000509000000000000" pitchFamily="65" charset="-120"/>
                <a:cs typeface="Calibri" panose="020F0502020204030204" pitchFamily="34" charset="0"/>
              </a:rPr>
              <a:t>IERC</a:t>
            </a:r>
            <a:r>
              <a:rPr lang="zh-TW" altLang="en-US" b="1" kern="150" dirty="0">
                <a:latin typeface="Times New Roman" panose="02020603050405020304" pitchFamily="18" charset="0"/>
                <a:ea typeface="標楷體" panose="03000509000000000000" pitchFamily="65" charset="-120"/>
                <a:cs typeface="Calibri" panose="020F0502020204030204" pitchFamily="34" charset="0"/>
              </a:rPr>
              <a:t>）</a:t>
            </a:r>
            <a:br>
              <a:rPr lang="zh-TW" altLang="en-US" b="1" kern="150" dirty="0">
                <a:latin typeface="Times New Roman" panose="02020603050405020304" pitchFamily="18" charset="0"/>
                <a:ea typeface="標楷體" panose="03000509000000000000" pitchFamily="65" charset="-120"/>
                <a:cs typeface="Calibri" panose="020F0502020204030204" pitchFamily="34" charset="0"/>
              </a:rPr>
            </a:br>
            <a:r>
              <a:rPr lang="zh-TW" altLang="en-US" b="1" kern="150" dirty="0">
                <a:latin typeface="Times New Roman" panose="02020603050405020304" pitchFamily="18" charset="0"/>
                <a:ea typeface="標楷體" panose="03000509000000000000" pitchFamily="65" charset="-120"/>
                <a:cs typeface="Calibri" panose="020F0502020204030204" pitchFamily="34" charset="0"/>
              </a:rPr>
              <a:t>工作</a:t>
            </a:r>
            <a:r>
              <a:rPr lang="zh-TW" altLang="en-US" b="1" kern="150" dirty="0" smtClean="0">
                <a:latin typeface="Times New Roman" panose="02020603050405020304" pitchFamily="18" charset="0"/>
                <a:ea typeface="標楷體" panose="03000509000000000000" pitchFamily="65" charset="-120"/>
                <a:cs typeface="Calibri" panose="020F0502020204030204" pitchFamily="34" charset="0"/>
              </a:rPr>
              <a:t>說明暨先導參訪辦理經驗分享</a:t>
            </a:r>
            <a:endParaRPr lang="zh-TW" altLang="en-US" dirty="0"/>
          </a:p>
        </p:txBody>
      </p:sp>
    </p:spTree>
    <p:extLst>
      <p:ext uri="{BB962C8B-B14F-4D97-AF65-F5344CB8AC3E}">
        <p14:creationId xmlns:p14="http://schemas.microsoft.com/office/powerpoint/2010/main" val="1945110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637929" y="1392038"/>
            <a:ext cx="10936226" cy="5077534"/>
          </a:xfrm>
          <a:prstGeom prst="rect">
            <a:avLst/>
          </a:prstGeom>
        </p:spPr>
      </p:pic>
      <p:sp>
        <p:nvSpPr>
          <p:cNvPr id="5" name="Rectangle 1"/>
          <p:cNvSpPr>
            <a:spLocks noChangeArrowheads="1"/>
          </p:cNvSpPr>
          <p:nvPr/>
        </p:nvSpPr>
        <p:spPr bwMode="auto">
          <a:xfrm>
            <a:off x="-187667" y="624405"/>
            <a:ext cx="9890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112</a:t>
            </a:r>
            <a:r>
              <a:rPr kumimoji="0" lang="zh-TW" altLang="en-US" sz="28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Calibri" panose="020F0502020204030204" pitchFamily="34" charset="0"/>
              </a:rPr>
              <a:t>年度中小學國際教育資源中心（</a:t>
            </a:r>
            <a:r>
              <a:rPr kumimoji="0" lang="en-US" altLang="zh-TW"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IERC</a:t>
            </a:r>
            <a:r>
              <a:rPr kumimoji="0" lang="zh-TW" altLang="en-US" sz="2800" b="1"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Calibri" panose="020F0502020204030204" pitchFamily="34" charset="0"/>
              </a:rPr>
              <a:t>）工作內容</a:t>
            </a:r>
            <a:endParaRPr kumimoji="0" lang="zh-TW" altLang="en-US" sz="3200" b="0" i="0" u="none" strike="noStrike" kern="1200" cap="none" spc="0" normalizeH="0" baseline="0" noProof="0" dirty="0" smtClean="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740049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a:xfrm>
            <a:off x="0" y="214313"/>
            <a:ext cx="7205663" cy="1471612"/>
          </a:xfrm>
        </p:spPr>
        <p:txBody>
          <a:bodyPr/>
          <a:lstStyle/>
          <a:p>
            <a:pPr marL="0" lvl="0" indent="0">
              <a:buNone/>
            </a:pPr>
            <a:r>
              <a:rPr lang="zh-TW" altLang="en-US" b="1" kern="2600" spc="-100" dirty="0">
                <a:latin typeface="Calibri Light" panose="020F0302020204030204" pitchFamily="34" charset="0"/>
                <a:ea typeface="標楷體" panose="03000509000000000000" pitchFamily="65" charset="-120"/>
                <a:cs typeface="Times New Roman" panose="02020603050405020304" pitchFamily="18" charset="0"/>
              </a:rPr>
              <a:t>工作項目一：經營國際交流社群</a:t>
            </a:r>
            <a:endParaRPr lang="zh-TW" altLang="zh-TW" b="1" kern="2600" spc="-100" dirty="0">
              <a:latin typeface="Calibri Light" panose="020F0302020204030204" pitchFamily="34" charset="0"/>
              <a:ea typeface="標楷體" panose="03000509000000000000" pitchFamily="65" charset="-120"/>
              <a:cs typeface="Times New Roman" panose="02020603050405020304" pitchFamily="18" charset="0"/>
            </a:endParaRPr>
          </a:p>
        </p:txBody>
      </p:sp>
      <p:graphicFrame>
        <p:nvGraphicFramePr>
          <p:cNvPr id="7" name="表格 6"/>
          <p:cNvGraphicFramePr>
            <a:graphicFrameLocks noGrp="1"/>
          </p:cNvGraphicFramePr>
          <p:nvPr>
            <p:extLst/>
          </p:nvPr>
        </p:nvGraphicFramePr>
        <p:xfrm>
          <a:off x="623172" y="897797"/>
          <a:ext cx="10728002" cy="5242560"/>
        </p:xfrm>
        <a:graphic>
          <a:graphicData uri="http://schemas.openxmlformats.org/drawingml/2006/table">
            <a:tbl>
              <a:tblPr firstRow="1" firstCol="1" bandRow="1"/>
              <a:tblGrid>
                <a:gridCol w="2435203">
                  <a:extLst>
                    <a:ext uri="{9D8B030D-6E8A-4147-A177-3AD203B41FA5}">
                      <a16:colId xmlns:a16="http://schemas.microsoft.com/office/drawing/2014/main" val="3454990035"/>
                    </a:ext>
                  </a:extLst>
                </a:gridCol>
                <a:gridCol w="2435203">
                  <a:extLst>
                    <a:ext uri="{9D8B030D-6E8A-4147-A177-3AD203B41FA5}">
                      <a16:colId xmlns:a16="http://schemas.microsoft.com/office/drawing/2014/main" val="1670790263"/>
                    </a:ext>
                  </a:extLst>
                </a:gridCol>
                <a:gridCol w="2928798">
                  <a:extLst>
                    <a:ext uri="{9D8B030D-6E8A-4147-A177-3AD203B41FA5}">
                      <a16:colId xmlns:a16="http://schemas.microsoft.com/office/drawing/2014/main" val="3171052769"/>
                    </a:ext>
                  </a:extLst>
                </a:gridCol>
                <a:gridCol w="2928798">
                  <a:extLst>
                    <a:ext uri="{9D8B030D-6E8A-4147-A177-3AD203B41FA5}">
                      <a16:colId xmlns:a16="http://schemas.microsoft.com/office/drawing/2014/main" val="3687496059"/>
                    </a:ext>
                  </a:extLst>
                </a:gridCol>
              </a:tblGrid>
              <a:tr h="457835">
                <a:tc gridSpan="2">
                  <a:txBody>
                    <a:bodyPr/>
                    <a:lstStyle/>
                    <a:p>
                      <a:pPr algn="ctr" fontAlgn="base">
                        <a:lnSpc>
                          <a:spcPts val="24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資源中心</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2400"/>
                        </a:lnSpc>
                        <a:spcAft>
                          <a:spcPts val="0"/>
                        </a:spcAft>
                      </a:pP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或合作學校</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base">
                        <a:lnSpc>
                          <a:spcPts val="2400"/>
                        </a:lnSpc>
                        <a:spcAft>
                          <a:spcPts val="0"/>
                        </a:spcAft>
                      </a:pPr>
                      <a:r>
                        <a:rPr lang="en-US" sz="18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縣／市</a:t>
                      </a:r>
                      <a:r>
                        <a:rPr lang="en-US" sz="18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2400" kern="150" dirty="0">
                          <a:effectLst/>
                          <a:latin typeface="Times New Roman" panose="02020603050405020304" pitchFamily="18" charset="0"/>
                          <a:ea typeface="標楷體" panose="03000509000000000000" pitchFamily="65" charset="-120"/>
                          <a:cs typeface="Calibri" panose="020F0502020204030204" pitchFamily="34" charset="0"/>
                        </a:rPr>
                        <a:t>學校（請寫學校全銜）</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270341003"/>
                  </a:ext>
                </a:extLst>
              </a:tr>
              <a:tr h="228917">
                <a:tc rowSpan="6">
                  <a:txBody>
                    <a:bodyPr/>
                    <a:lstStyle/>
                    <a:p>
                      <a:pPr algn="ctr" fontAlgn="base">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工作內容</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base">
                        <a:lnSpc>
                          <a:spcPts val="24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基本</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24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4769" marR="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4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子項工作</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4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內容說明</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894800"/>
                  </a:ext>
                </a:extLst>
              </a:tr>
              <a:tr h="457835">
                <a:tc vMerge="1">
                  <a:txBody>
                    <a:bodyPr/>
                    <a:lstStyle/>
                    <a:p>
                      <a:endParaRPr lang="zh-TW" altLang="en-US"/>
                    </a:p>
                  </a:txBody>
                  <a:tcPr/>
                </a:tc>
                <a:tc vMerge="1">
                  <a:txBody>
                    <a:bodyPr/>
                    <a:lstStyle/>
                    <a:p>
                      <a:endParaRPr lang="zh-TW" altLang="en-US"/>
                    </a:p>
                  </a:txBody>
                  <a:tcPr/>
                </a:tc>
                <a:tc>
                  <a:txBody>
                    <a:bodyPr/>
                    <a:lstStyle/>
                    <a:p>
                      <a:pPr marL="342900" lvl="0" indent="-342900" fontAlgn="base">
                        <a:lnSpc>
                          <a:spcPct val="100000"/>
                        </a:lnSpc>
                        <a:spcAft>
                          <a:spcPts val="0"/>
                        </a:spcAft>
                        <a:buFont typeface="+mj-lt"/>
                        <a:buAutoNum type="arabicPeriod"/>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參加國際交流社群工作坊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參加聯盟</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2.0</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辦理之國際交流社群工作坊</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627756"/>
                  </a:ext>
                </a:extLst>
              </a:tr>
              <a:tr h="1373504">
                <a:tc vMerge="1">
                  <a:txBody>
                    <a:bodyPr/>
                    <a:lstStyle/>
                    <a:p>
                      <a:endParaRPr lang="zh-TW" altLang="en-US"/>
                    </a:p>
                  </a:txBody>
                  <a:tcPr/>
                </a:tc>
                <a:tc vMerge="1">
                  <a:txBody>
                    <a:bodyPr/>
                    <a:lstStyle/>
                    <a:p>
                      <a:endParaRPr lang="zh-TW" altLang="en-US"/>
                    </a:p>
                  </a:txBody>
                  <a:tcPr/>
                </a:tc>
                <a:tc>
                  <a:txBody>
                    <a:bodyPr/>
                    <a:lstStyle/>
                    <a:p>
                      <a:pPr marL="342900" lvl="0" indent="-342900" fontAlgn="base">
                        <a:lnSpc>
                          <a:spcPct val="100000"/>
                        </a:lnSpc>
                        <a:spcAft>
                          <a:spcPts val="0"/>
                        </a:spcAft>
                        <a:buFont typeface="+mj-lt"/>
                        <a:buAutoNum type="arabicPeriod"/>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列出</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112</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學年各主題國家國際交流社群之學校名單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依各校填報</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IEW</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結果整理成不同主題國家社群名單</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p>
                      <a:pPr marL="342900" lvl="0" indent="-342900">
                        <a:lnSpc>
                          <a:spcPct val="1000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成立</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Line</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群組及</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E-mail</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群組，即時傳遞及交流國際教育新資訊</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p>
                      <a:pPr marL="342900" lvl="0" indent="-342900">
                        <a:lnSpc>
                          <a:spcPct val="1000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以社群軟體經營各主題國家社群，每學年進行群組更新</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360295"/>
                  </a:ext>
                </a:extLst>
              </a:tr>
              <a:tr h="686752">
                <a:tc vMerge="1">
                  <a:txBody>
                    <a:bodyPr/>
                    <a:lstStyle/>
                    <a:p>
                      <a:endParaRPr lang="zh-TW" altLang="en-US"/>
                    </a:p>
                  </a:txBody>
                  <a:tcPr/>
                </a:tc>
                <a:tc vMerge="1">
                  <a:txBody>
                    <a:bodyPr/>
                    <a:lstStyle/>
                    <a:p>
                      <a:endParaRPr lang="zh-TW" altLang="en-US"/>
                    </a:p>
                  </a:txBody>
                  <a:tcPr/>
                </a:tc>
                <a:tc>
                  <a:txBody>
                    <a:bodyPr/>
                    <a:lstStyle/>
                    <a:p>
                      <a:pPr marL="342900" lvl="0" indent="-342900" fontAlgn="base">
                        <a:lnSpc>
                          <a:spcPct val="1000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規劃、辦理各主題國家研習課程</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與地方政府研發具備地方特色的研習內容。</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p>
                      <a:pPr marL="342900" lvl="0" indent="-342900">
                        <a:lnSpc>
                          <a:spcPct val="1000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籌辦相關研習課程</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561038"/>
                  </a:ext>
                </a:extLst>
              </a:tr>
              <a:tr h="459742">
                <a:tc vMerge="1">
                  <a:txBody>
                    <a:bodyPr/>
                    <a:lstStyle/>
                    <a:p>
                      <a:endParaRPr lang="zh-TW" altLang="en-US"/>
                    </a:p>
                  </a:txBody>
                  <a:tcPr/>
                </a:tc>
                <a:tc vMerge="1">
                  <a:txBody>
                    <a:bodyPr/>
                    <a:lstStyle/>
                    <a:p>
                      <a:endParaRPr lang="zh-TW" altLang="en-US"/>
                    </a:p>
                  </a:txBody>
                  <a:tcPr/>
                </a:tc>
                <a:tc>
                  <a:txBody>
                    <a:bodyPr/>
                    <a:lstStyle/>
                    <a:p>
                      <a:pPr marL="342900" lvl="0" indent="-342900">
                        <a:lnSpc>
                          <a:spcPct val="1000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主題國家社群成果上傳至國際教育</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2.0</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網站</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將成果上傳至國際教育</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2.0</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網站</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803679"/>
                  </a:ext>
                </a:extLst>
              </a:tr>
              <a:tr h="457835">
                <a:tc vMerge="1">
                  <a:txBody>
                    <a:bodyPr/>
                    <a:lstStyle/>
                    <a:p>
                      <a:endParaRPr lang="zh-TW" altLang="en-US"/>
                    </a:p>
                  </a:txBody>
                  <a:tcPr/>
                </a:tc>
                <a:tc>
                  <a:txBody>
                    <a:bodyPr/>
                    <a:lstStyle/>
                    <a:p>
                      <a:pPr algn="ctr" fontAlgn="base">
                        <a:lnSpc>
                          <a:spcPts val="24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自訂</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24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4769" marR="4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2400"/>
                        </a:lnSpc>
                        <a:spcAft>
                          <a:spcPts val="0"/>
                        </a:spcAft>
                      </a:pP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請依實際需求撰寫</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2400"/>
                        </a:lnSpc>
                        <a:spcAft>
                          <a:spcPts val="0"/>
                        </a:spcAft>
                      </a:pPr>
                      <a:r>
                        <a:rPr lang="en-US" sz="16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705756"/>
                  </a:ext>
                </a:extLst>
              </a:tr>
              <a:tr h="228917">
                <a:tc gridSpan="4">
                  <a:txBody>
                    <a:bodyPr/>
                    <a:lstStyle/>
                    <a:p>
                      <a:pPr algn="just" fontAlgn="base">
                        <a:lnSpc>
                          <a:spcPts val="24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註：得視計畫內容需要自行新增欄位。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506" marR="5150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76162440"/>
                  </a:ext>
                </a:extLst>
              </a:tr>
            </a:tbl>
          </a:graphicData>
        </a:graphic>
      </p:graphicFrame>
    </p:spTree>
    <p:extLst>
      <p:ext uri="{BB962C8B-B14F-4D97-AF65-F5344CB8AC3E}">
        <p14:creationId xmlns:p14="http://schemas.microsoft.com/office/powerpoint/2010/main" val="3909067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a:xfrm>
            <a:off x="0" y="234950"/>
            <a:ext cx="7205663" cy="1471613"/>
          </a:xfrm>
        </p:spPr>
        <p:txBody>
          <a:bodyPr/>
          <a:lstStyle/>
          <a:p>
            <a:pPr marL="0" lvl="0" indent="0">
              <a:buNone/>
            </a:pPr>
            <a:r>
              <a:rPr lang="zh-TW" altLang="en-US" b="1" kern="2600" spc="-100" dirty="0">
                <a:latin typeface="Calibri Light" panose="020F0302020204030204" pitchFamily="34" charset="0"/>
                <a:ea typeface="標楷體" panose="03000509000000000000" pitchFamily="65" charset="-120"/>
                <a:cs typeface="Times New Roman" panose="02020603050405020304" pitchFamily="18" charset="0"/>
              </a:rPr>
              <a:t>工作項目二：經營國際交流櫥窗</a:t>
            </a:r>
            <a:endParaRPr lang="zh-TW" altLang="zh-TW" b="1" kern="2600" spc="-100" dirty="0">
              <a:latin typeface="Calibri Light" panose="020F0302020204030204" pitchFamily="34" charset="0"/>
              <a:ea typeface="標楷體" panose="03000509000000000000" pitchFamily="65" charset="-120"/>
              <a:cs typeface="Times New Roman" panose="02020603050405020304" pitchFamily="18" charset="0"/>
            </a:endParaRPr>
          </a:p>
        </p:txBody>
      </p:sp>
      <p:graphicFrame>
        <p:nvGraphicFramePr>
          <p:cNvPr id="7" name="表格 6"/>
          <p:cNvGraphicFramePr>
            <a:graphicFrameLocks noGrp="1"/>
          </p:cNvGraphicFramePr>
          <p:nvPr>
            <p:extLst/>
          </p:nvPr>
        </p:nvGraphicFramePr>
        <p:xfrm>
          <a:off x="375261" y="853446"/>
          <a:ext cx="10797236" cy="5791200"/>
        </p:xfrm>
        <a:graphic>
          <a:graphicData uri="http://schemas.openxmlformats.org/drawingml/2006/table">
            <a:tbl>
              <a:tblPr firstRow="1" firstCol="1" bandRow="1"/>
              <a:tblGrid>
                <a:gridCol w="2390404">
                  <a:extLst>
                    <a:ext uri="{9D8B030D-6E8A-4147-A177-3AD203B41FA5}">
                      <a16:colId xmlns:a16="http://schemas.microsoft.com/office/drawing/2014/main" val="3113294527"/>
                    </a:ext>
                  </a:extLst>
                </a:gridCol>
                <a:gridCol w="2390404">
                  <a:extLst>
                    <a:ext uri="{9D8B030D-6E8A-4147-A177-3AD203B41FA5}">
                      <a16:colId xmlns:a16="http://schemas.microsoft.com/office/drawing/2014/main" val="260930366"/>
                    </a:ext>
                  </a:extLst>
                </a:gridCol>
                <a:gridCol w="3008214">
                  <a:extLst>
                    <a:ext uri="{9D8B030D-6E8A-4147-A177-3AD203B41FA5}">
                      <a16:colId xmlns:a16="http://schemas.microsoft.com/office/drawing/2014/main" val="1612831189"/>
                    </a:ext>
                  </a:extLst>
                </a:gridCol>
                <a:gridCol w="3008214">
                  <a:extLst>
                    <a:ext uri="{9D8B030D-6E8A-4147-A177-3AD203B41FA5}">
                      <a16:colId xmlns:a16="http://schemas.microsoft.com/office/drawing/2014/main" val="4097883857"/>
                    </a:ext>
                  </a:extLst>
                </a:gridCol>
              </a:tblGrid>
              <a:tr h="580178">
                <a:tc gridSpan="2">
                  <a:txBody>
                    <a:bodyPr/>
                    <a:lstStyle/>
                    <a:p>
                      <a:pPr algn="ctr" fontAlgn="base">
                        <a:lnSpc>
                          <a:spcPts val="2400"/>
                        </a:lnSpc>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資源中心</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2400"/>
                        </a:lnSpc>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或合作學校</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base">
                        <a:lnSpc>
                          <a:spcPts val="2400"/>
                        </a:lnSpc>
                        <a:spcAft>
                          <a:spcPts val="0"/>
                        </a:spcAft>
                      </a:pPr>
                      <a:r>
                        <a:rPr lang="en-US" sz="2000" kern="150">
                          <a:effectLst/>
                          <a:latin typeface="Times New Roman" panose="02020603050405020304" pitchFamily="18" charset="0"/>
                          <a:ea typeface="標楷體" panose="03000509000000000000" pitchFamily="65" charset="-120"/>
                          <a:cs typeface="Calibri" panose="020F0502020204030204" pitchFamily="34" charset="0"/>
                        </a:rPr>
                        <a:t>○○</a:t>
                      </a:r>
                      <a:r>
                        <a:rPr lang="zh-TW" sz="2000" kern="150">
                          <a:effectLst/>
                          <a:latin typeface="Times New Roman" panose="02020603050405020304" pitchFamily="18" charset="0"/>
                          <a:ea typeface="標楷體" panose="03000509000000000000" pitchFamily="65" charset="-120"/>
                          <a:cs typeface="Calibri" panose="020F0502020204030204" pitchFamily="34" charset="0"/>
                        </a:rPr>
                        <a:t>縣／市</a:t>
                      </a:r>
                      <a:r>
                        <a:rPr lang="en-US" sz="2000" kern="150">
                          <a:effectLst/>
                          <a:latin typeface="Times New Roman" panose="02020603050405020304" pitchFamily="18" charset="0"/>
                          <a:ea typeface="標楷體" panose="03000509000000000000" pitchFamily="65" charset="-120"/>
                          <a:cs typeface="Calibri" panose="020F0502020204030204" pitchFamily="34" charset="0"/>
                        </a:rPr>
                        <a:t>○○</a:t>
                      </a:r>
                      <a:r>
                        <a:rPr lang="zh-TW" sz="2000" kern="150">
                          <a:effectLst/>
                          <a:latin typeface="Times New Roman" panose="02020603050405020304" pitchFamily="18" charset="0"/>
                          <a:ea typeface="標楷體" panose="03000509000000000000" pitchFamily="65" charset="-120"/>
                          <a:cs typeface="Calibri" panose="020F0502020204030204" pitchFamily="34" charset="0"/>
                        </a:rPr>
                        <a:t>學校（請寫學校全銜）</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00240861"/>
                  </a:ext>
                </a:extLst>
              </a:tr>
              <a:tr h="290089">
                <a:tc rowSpan="6">
                  <a:txBody>
                    <a:bodyPr/>
                    <a:lstStyle/>
                    <a:p>
                      <a:pPr algn="ctr" fontAlgn="base">
                        <a:lnSpc>
                          <a:spcPts val="2400"/>
                        </a:lnSpc>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工作</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2400"/>
                        </a:lnSpc>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內容</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base">
                        <a:lnSpc>
                          <a:spcPts val="2400"/>
                        </a:lnSpc>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基本</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2400"/>
                        </a:lnSpc>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044" marR="6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400"/>
                        </a:lnSpc>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子項工作</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2400"/>
                        </a:lnSpc>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內容說明</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101461"/>
                  </a:ext>
                </a:extLst>
              </a:tr>
              <a:tr h="580178">
                <a:tc vMerge="1">
                  <a:txBody>
                    <a:bodyPr/>
                    <a:lstStyle/>
                    <a:p>
                      <a:endParaRPr lang="zh-TW" altLang="en-US"/>
                    </a:p>
                  </a:txBody>
                  <a:tcPr/>
                </a:tc>
                <a:tc vMerge="1">
                  <a:txBody>
                    <a:bodyPr/>
                    <a:lstStyle/>
                    <a:p>
                      <a:endParaRPr lang="zh-TW" altLang="en-US"/>
                    </a:p>
                  </a:txBody>
                  <a:tcPr/>
                </a:tc>
                <a:tc>
                  <a:txBody>
                    <a:bodyPr/>
                    <a:lstStyle/>
                    <a:p>
                      <a:pPr marL="342900" lvl="0" indent="-342900" fontAlgn="base">
                        <a:lnSpc>
                          <a:spcPts val="2400"/>
                        </a:lnSpc>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參加國際交流櫥窗工作坊</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400"/>
                        </a:lnSpc>
                        <a:spcAft>
                          <a:spcPts val="0"/>
                        </a:spcAft>
                        <a:buFont typeface="Wingdings" panose="05000000000000000000" pitchFamily="2" charset="2"/>
                        <a:buChar char=""/>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參加聯盟</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2.0</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辦理之國際交流櫥窗工作坊</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37162"/>
                  </a:ext>
                </a:extLst>
              </a:tr>
              <a:tr h="870268">
                <a:tc vMerge="1">
                  <a:txBody>
                    <a:bodyPr/>
                    <a:lstStyle/>
                    <a:p>
                      <a:endParaRPr lang="zh-TW" altLang="en-US"/>
                    </a:p>
                  </a:txBody>
                  <a:tcPr/>
                </a:tc>
                <a:tc vMerge="1">
                  <a:txBody>
                    <a:bodyPr/>
                    <a:lstStyle/>
                    <a:p>
                      <a:endParaRPr lang="zh-TW" altLang="en-US"/>
                    </a:p>
                  </a:txBody>
                  <a:tcPr/>
                </a:tc>
                <a:tc>
                  <a:txBody>
                    <a:bodyPr/>
                    <a:lstStyle/>
                    <a:p>
                      <a:pPr marL="342900" lvl="0" indent="-342900" fontAlgn="base">
                        <a:lnSpc>
                          <a:spcPts val="2400"/>
                        </a:lnSpc>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推廣</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IEW</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400"/>
                        </a:lnSpc>
                        <a:spcAft>
                          <a:spcPts val="0"/>
                        </a:spcAft>
                        <a:buFont typeface="Wingdings" panose="05000000000000000000" pitchFamily="2" charset="2"/>
                        <a:buChar char=""/>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辦理</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縣／市三級學校國際教育</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2.0</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資訊網填報說明會（</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1</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場）</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p>
                      <a:pPr marL="342900" lvl="0" indent="-342900">
                        <a:lnSpc>
                          <a:spcPts val="2400"/>
                        </a:lnSpc>
                        <a:spcAft>
                          <a:spcPts val="0"/>
                        </a:spcAft>
                        <a:buFont typeface="Wingdings" panose="05000000000000000000" pitchFamily="2" charset="2"/>
                        <a:buChar char=""/>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請學校在</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IEW</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系統填報學校基本資料</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105715"/>
                  </a:ext>
                </a:extLst>
              </a:tr>
              <a:tr h="580178">
                <a:tc vMerge="1">
                  <a:txBody>
                    <a:bodyPr/>
                    <a:lstStyle/>
                    <a:p>
                      <a:endParaRPr lang="zh-TW" altLang="en-US"/>
                    </a:p>
                  </a:txBody>
                  <a:tcPr/>
                </a:tc>
                <a:tc vMerge="1">
                  <a:txBody>
                    <a:bodyPr/>
                    <a:lstStyle/>
                    <a:p>
                      <a:endParaRPr lang="zh-TW" altLang="en-US"/>
                    </a:p>
                  </a:txBody>
                  <a:tcPr/>
                </a:tc>
                <a:tc>
                  <a:txBody>
                    <a:bodyPr/>
                    <a:lstStyle/>
                    <a:p>
                      <a:pPr marL="342900" lvl="0" indent="-342900" fontAlgn="base">
                        <a:lnSpc>
                          <a:spcPts val="2400"/>
                        </a:lnSpc>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檢核各校填寫資訊，包括檢查錯漏資料、填報內容之完整性及正確性</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400"/>
                        </a:lnSpc>
                        <a:spcAft>
                          <a:spcPts val="0"/>
                        </a:spcAft>
                        <a:buFont typeface="Wingdings" panose="05000000000000000000" pitchFamily="2" charset="2"/>
                        <a:buChar char=""/>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普查</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縣／市各級學校國際交流櫥窗運用經驗與需求，進行填報</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246104"/>
                  </a:ext>
                </a:extLst>
              </a:tr>
              <a:tr h="580178">
                <a:tc vMerge="1">
                  <a:txBody>
                    <a:bodyPr/>
                    <a:lstStyle/>
                    <a:p>
                      <a:endParaRPr lang="zh-TW" altLang="en-US"/>
                    </a:p>
                  </a:txBody>
                  <a:tcPr/>
                </a:tc>
                <a:tc vMerge="1">
                  <a:txBody>
                    <a:bodyPr/>
                    <a:lstStyle/>
                    <a:p>
                      <a:endParaRPr lang="zh-TW" altLang="en-US"/>
                    </a:p>
                  </a:txBody>
                  <a:tcPr/>
                </a:tc>
                <a:tc>
                  <a:txBody>
                    <a:bodyPr/>
                    <a:lstStyle/>
                    <a:p>
                      <a:pPr marL="342900" lvl="0" indent="-342900" fontAlgn="base">
                        <a:lnSpc>
                          <a:spcPts val="2400"/>
                        </a:lnSpc>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提供操作及相關諮詢服務</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ts val="2400"/>
                        </a:lnSpc>
                        <a:spcAft>
                          <a:spcPts val="0"/>
                        </a:spcAft>
                        <a:buFont typeface="Wingdings" panose="05000000000000000000" pitchFamily="2" charset="2"/>
                        <a:buChar char=""/>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舉辦交流櫥窗操作研習，轉知諮詢服務窗口訊息，提供電子文本供參</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9749926"/>
                  </a:ext>
                </a:extLst>
              </a:tr>
              <a:tr h="580178">
                <a:tc vMerge="1">
                  <a:txBody>
                    <a:bodyPr/>
                    <a:lstStyle/>
                    <a:p>
                      <a:endParaRPr lang="zh-TW" altLang="en-US"/>
                    </a:p>
                  </a:txBody>
                  <a:tcPr/>
                </a:tc>
                <a:tc>
                  <a:txBody>
                    <a:bodyPr/>
                    <a:lstStyle/>
                    <a:p>
                      <a:pPr algn="ctr" fontAlgn="base">
                        <a:lnSpc>
                          <a:spcPts val="2400"/>
                        </a:lnSpc>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自訂</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2400"/>
                        </a:lnSpc>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044" marR="6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2400"/>
                        </a:lnSpc>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請依實際需求撰寫</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ts val="2400"/>
                        </a:lnSpc>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098333"/>
                  </a:ext>
                </a:extLst>
              </a:tr>
              <a:tr h="290089">
                <a:tc gridSpan="4">
                  <a:txBody>
                    <a:bodyPr/>
                    <a:lstStyle/>
                    <a:p>
                      <a:pPr algn="just" fontAlgn="base">
                        <a:lnSpc>
                          <a:spcPts val="2400"/>
                        </a:lnSpc>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註：得視計畫內容需要自行新增欄位。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5270" marR="6527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67321732"/>
                  </a:ext>
                </a:extLst>
              </a:tr>
            </a:tbl>
          </a:graphicData>
        </a:graphic>
      </p:graphicFrame>
    </p:spTree>
    <p:extLst>
      <p:ext uri="{BB962C8B-B14F-4D97-AF65-F5344CB8AC3E}">
        <p14:creationId xmlns:p14="http://schemas.microsoft.com/office/powerpoint/2010/main" val="2578418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a:xfrm>
            <a:off x="0" y="244475"/>
            <a:ext cx="7205663" cy="1471613"/>
          </a:xfrm>
        </p:spPr>
        <p:txBody>
          <a:bodyPr/>
          <a:lstStyle/>
          <a:p>
            <a:pPr marL="0" lvl="0" indent="0">
              <a:buNone/>
            </a:pPr>
            <a:r>
              <a:rPr lang="zh-TW" altLang="zh-TW" b="1" kern="150" dirty="0">
                <a:latin typeface="Times New Roman" panose="02020603050405020304" pitchFamily="18" charset="0"/>
                <a:ea typeface="標楷體" panose="03000509000000000000" pitchFamily="65" charset="-120"/>
                <a:cs typeface="Times New Roman" panose="02020603050405020304" pitchFamily="18" charset="0"/>
              </a:rPr>
              <a:t>工作項目三：協辦先導參訪與先導接待</a:t>
            </a:r>
            <a:endParaRPr lang="zh-TW" altLang="zh-TW" b="1" kern="2600" spc="-100" dirty="0">
              <a:latin typeface="Calibri Light" panose="020F0302020204030204" pitchFamily="34" charset="0"/>
              <a:ea typeface="標楷體" panose="03000509000000000000" pitchFamily="65" charset="-120"/>
              <a:cs typeface="Times New Roman" panose="02020603050405020304" pitchFamily="18" charset="0"/>
            </a:endParaRPr>
          </a:p>
        </p:txBody>
      </p:sp>
      <p:graphicFrame>
        <p:nvGraphicFramePr>
          <p:cNvPr id="7" name="表格 6"/>
          <p:cNvGraphicFramePr>
            <a:graphicFrameLocks noGrp="1"/>
          </p:cNvGraphicFramePr>
          <p:nvPr>
            <p:extLst/>
          </p:nvPr>
        </p:nvGraphicFramePr>
        <p:xfrm>
          <a:off x="347422" y="853215"/>
          <a:ext cx="9889654" cy="5831363"/>
        </p:xfrm>
        <a:graphic>
          <a:graphicData uri="http://schemas.openxmlformats.org/drawingml/2006/table">
            <a:tbl>
              <a:tblPr firstRow="1" firstCol="1" bandRow="1"/>
              <a:tblGrid>
                <a:gridCol w="2293263">
                  <a:extLst>
                    <a:ext uri="{9D8B030D-6E8A-4147-A177-3AD203B41FA5}">
                      <a16:colId xmlns:a16="http://schemas.microsoft.com/office/drawing/2014/main" val="2249816495"/>
                    </a:ext>
                  </a:extLst>
                </a:gridCol>
                <a:gridCol w="602108">
                  <a:extLst>
                    <a:ext uri="{9D8B030D-6E8A-4147-A177-3AD203B41FA5}">
                      <a16:colId xmlns:a16="http://schemas.microsoft.com/office/drawing/2014/main" val="1780462355"/>
                    </a:ext>
                  </a:extLst>
                </a:gridCol>
                <a:gridCol w="2293263">
                  <a:extLst>
                    <a:ext uri="{9D8B030D-6E8A-4147-A177-3AD203B41FA5}">
                      <a16:colId xmlns:a16="http://schemas.microsoft.com/office/drawing/2014/main" val="3427125954"/>
                    </a:ext>
                  </a:extLst>
                </a:gridCol>
                <a:gridCol w="2350510">
                  <a:extLst>
                    <a:ext uri="{9D8B030D-6E8A-4147-A177-3AD203B41FA5}">
                      <a16:colId xmlns:a16="http://schemas.microsoft.com/office/drawing/2014/main" val="3954278042"/>
                    </a:ext>
                  </a:extLst>
                </a:gridCol>
                <a:gridCol w="2350510">
                  <a:extLst>
                    <a:ext uri="{9D8B030D-6E8A-4147-A177-3AD203B41FA5}">
                      <a16:colId xmlns:a16="http://schemas.microsoft.com/office/drawing/2014/main" val="4260765830"/>
                    </a:ext>
                  </a:extLst>
                </a:gridCol>
              </a:tblGrid>
              <a:tr h="529813">
                <a:tc gridSpan="2">
                  <a:txBody>
                    <a:bodyPr/>
                    <a:lstStyle/>
                    <a:p>
                      <a:pPr algn="ctr" fontAlgn="base">
                        <a:lnSpc>
                          <a:spcPts val="12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資源中心</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1200"/>
                        </a:lnSpc>
                        <a:spcAft>
                          <a:spcPts val="0"/>
                        </a:spcAft>
                      </a:pP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或合作學校</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algn="ctr" fontAlgn="base">
                        <a:lnSpc>
                          <a:spcPts val="1200"/>
                        </a:lnSpc>
                        <a:spcAft>
                          <a:spcPts val="0"/>
                        </a:spcAft>
                      </a:pPr>
                      <a:r>
                        <a:rPr lang="en-US" sz="20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2000" kern="150" dirty="0">
                          <a:effectLst/>
                          <a:latin typeface="Times New Roman" panose="02020603050405020304" pitchFamily="18" charset="0"/>
                          <a:ea typeface="標楷體" panose="03000509000000000000" pitchFamily="65" charset="-120"/>
                          <a:cs typeface="Calibri" panose="020F0502020204030204" pitchFamily="34" charset="0"/>
                        </a:rPr>
                        <a:t>縣／市</a:t>
                      </a:r>
                      <a:r>
                        <a:rPr lang="en-US" sz="20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2400" kern="150" dirty="0">
                          <a:effectLst/>
                          <a:latin typeface="Times New Roman" panose="02020603050405020304" pitchFamily="18" charset="0"/>
                          <a:ea typeface="標楷體" panose="03000509000000000000" pitchFamily="65" charset="-120"/>
                          <a:cs typeface="Calibri" panose="020F0502020204030204" pitchFamily="34" charset="0"/>
                        </a:rPr>
                        <a:t>學校（請寫學校全銜）</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25458495"/>
                  </a:ext>
                </a:extLst>
              </a:tr>
              <a:tr h="228398">
                <a:tc rowSpan="9">
                  <a:txBody>
                    <a:bodyPr/>
                    <a:lstStyle/>
                    <a:p>
                      <a:pPr algn="ctr" fontAlgn="base">
                        <a:lnSpc>
                          <a:spcPts val="12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工作內容</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fontAlgn="base">
                        <a:lnSpc>
                          <a:spcPts val="12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基本</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12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411" marR="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ase">
                        <a:lnSpc>
                          <a:spcPts val="12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子項工作</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base">
                        <a:lnSpc>
                          <a:spcPts val="12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內容說明</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64868"/>
                  </a:ext>
                </a:extLst>
              </a:tr>
              <a:tr h="493587">
                <a:tc vMerge="1">
                  <a:txBody>
                    <a:bodyPr/>
                    <a:lstStyle/>
                    <a:p>
                      <a:endParaRPr lang="zh-TW" altLang="en-US"/>
                    </a:p>
                  </a:txBody>
                  <a:tcPr/>
                </a:tc>
                <a:tc vMerge="1">
                  <a:txBody>
                    <a:bodyPr/>
                    <a:lstStyle/>
                    <a:p>
                      <a:endParaRPr lang="zh-TW" altLang="en-US"/>
                    </a:p>
                  </a:txBody>
                  <a:tcPr/>
                </a:tc>
                <a:tc rowSpan="3">
                  <a:txBody>
                    <a:bodyPr/>
                    <a:lstStyle/>
                    <a:p>
                      <a:pPr algn="ctr" fontAlgn="base">
                        <a:lnSpc>
                          <a:spcPts val="12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先導參訪</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gn="l" fontAlgn="base">
                        <a:lnSpc>
                          <a:spcPts val="1800"/>
                        </a:lnSpc>
                        <a:spcAft>
                          <a:spcPts val="0"/>
                        </a:spcAft>
                        <a:buFont typeface="+mj-lt"/>
                        <a:buAutoNum type="arabicPeriod"/>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參加工作坊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8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參加聯盟</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2.0</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辦理之工作坊</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94469"/>
                  </a:ext>
                </a:extLst>
              </a:tr>
              <a:tr h="12339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742950" lvl="1" indent="-285750" algn="l" fontAlgn="base">
                        <a:lnSpc>
                          <a:spcPts val="18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參加主題國家之海外參訪研討會或對轄區學校辦理海外參訪說明會</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8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參加主題國家之海外參訪研討會，對所屬學校辦理海外參訪說明會，並鼓勵各級學校參加</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152299"/>
                  </a:ext>
                </a:extLst>
              </a:tr>
              <a:tr h="49358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742950" lvl="1" indent="-285750" algn="l" fontAlgn="base">
                        <a:lnSpc>
                          <a:spcPts val="18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辦理檢討及下年度行程規劃會議</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8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年度行程檢討與紀錄，來年行程規劃與修正</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062025"/>
                  </a:ext>
                </a:extLst>
              </a:tr>
              <a:tr h="740380">
                <a:tc vMerge="1">
                  <a:txBody>
                    <a:bodyPr/>
                    <a:lstStyle/>
                    <a:p>
                      <a:endParaRPr lang="zh-TW" altLang="en-US"/>
                    </a:p>
                  </a:txBody>
                  <a:tcPr/>
                </a:tc>
                <a:tc vMerge="1">
                  <a:txBody>
                    <a:bodyPr/>
                    <a:lstStyle/>
                    <a:p>
                      <a:endParaRPr lang="zh-TW" altLang="en-US"/>
                    </a:p>
                  </a:txBody>
                  <a:tcPr/>
                </a:tc>
                <a:tc rowSpan="4">
                  <a:txBody>
                    <a:bodyPr/>
                    <a:lstStyle/>
                    <a:p>
                      <a:pPr algn="ctr" fontAlgn="base">
                        <a:lnSpc>
                          <a:spcPts val="12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先導接待</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fontAlgn="base">
                        <a:lnSpc>
                          <a:spcPts val="18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規劃先導接待行程</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8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規劃接待日本、韓國等主題國家先導團來訪之接待工作</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87713"/>
                  </a:ext>
                </a:extLst>
              </a:tr>
              <a:tr h="49358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342900" lvl="0" indent="-342900" algn="l" fontAlgn="base">
                        <a:lnSpc>
                          <a:spcPts val="18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辦理本區或跨區接待外賓說明會</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8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本區或跨區聯繫合作整合與協調</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604037"/>
                  </a:ext>
                </a:extLst>
              </a:tr>
              <a:tr h="49358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342900" lvl="0" indent="-342900" algn="l" fontAlgn="base">
                        <a:lnSpc>
                          <a:spcPts val="18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協助聯盟辦理接待外賓之行程</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8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配合聯盟協助接待來訪外賓代表</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938316"/>
                  </a:ext>
                </a:extLst>
              </a:tr>
              <a:tr h="49358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342900" lvl="0" indent="-342900" algn="l" fontAlgn="base">
                        <a:lnSpc>
                          <a:spcPts val="18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彙整接待交流成果</a:t>
                      </a:r>
                      <a:r>
                        <a:rPr lang="zh-TW" sz="1600" kern="150">
                          <a:effectLst/>
                          <a:latin typeface="Calibri" panose="020F0502020204030204" pitchFamily="34" charset="0"/>
                          <a:ea typeface="Times New Roman" panose="02020603050405020304" pitchFamily="18" charset="0"/>
                          <a:cs typeface="Calibri" panose="020F0502020204030204" pitchFamily="34"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ts val="18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蒐集彙整成果報告、照片、影音等紀錄</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570977"/>
                  </a:ext>
                </a:extLst>
              </a:tr>
              <a:tr h="364503">
                <a:tc vMerge="1">
                  <a:txBody>
                    <a:bodyPr/>
                    <a:lstStyle/>
                    <a:p>
                      <a:endParaRPr lang="zh-TW" altLang="en-US"/>
                    </a:p>
                  </a:txBody>
                  <a:tcPr/>
                </a:tc>
                <a:tc>
                  <a:txBody>
                    <a:bodyPr/>
                    <a:lstStyle/>
                    <a:p>
                      <a:pPr algn="ctr" fontAlgn="base">
                        <a:lnSpc>
                          <a:spcPts val="12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自訂</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ts val="12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11" marR="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200"/>
                        </a:lnSpc>
                        <a:spcAft>
                          <a:spcPts val="0"/>
                        </a:spcAft>
                      </a:pP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800"/>
                        </a:lnSpc>
                        <a:spcAft>
                          <a:spcPts val="0"/>
                        </a:spcAft>
                      </a:pP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請依實際需求撰寫</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a:lnSpc>
                          <a:spcPts val="1800"/>
                        </a:lnSpc>
                        <a:spcAft>
                          <a:spcPts val="0"/>
                        </a:spcAft>
                      </a:pPr>
                      <a:r>
                        <a:rPr lang="en-US" sz="16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807287"/>
                  </a:ext>
                </a:extLst>
              </a:tr>
              <a:tr h="266367">
                <a:tc gridSpan="5">
                  <a:txBody>
                    <a:bodyPr/>
                    <a:lstStyle/>
                    <a:p>
                      <a:pPr algn="l" fontAlgn="base">
                        <a:lnSpc>
                          <a:spcPts val="1200"/>
                        </a:lnSpc>
                        <a:spcAft>
                          <a:spcPts val="0"/>
                        </a:spcAft>
                      </a:pPr>
                      <a:r>
                        <a:rPr lang="zh-TW" sz="1600" kern="0" dirty="0">
                          <a:effectLst/>
                          <a:latin typeface="Times New Roman" panose="02020603050405020304" pitchFamily="18" charset="0"/>
                          <a:ea typeface="標楷體" panose="03000509000000000000" pitchFamily="65" charset="-120"/>
                          <a:cs typeface="Calibri" panose="020F0502020204030204" pitchFamily="34" charset="0"/>
                        </a:rPr>
                        <a:t>註：得視計畫內容需要自行新增欄位。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36" marR="5843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8718607"/>
                  </a:ext>
                </a:extLst>
              </a:tr>
            </a:tbl>
          </a:graphicData>
        </a:graphic>
      </p:graphicFrame>
    </p:spTree>
    <p:extLst>
      <p:ext uri="{BB962C8B-B14F-4D97-AF65-F5344CB8AC3E}">
        <p14:creationId xmlns:p14="http://schemas.microsoft.com/office/powerpoint/2010/main" val="1555778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t>目錄</a:t>
            </a:r>
            <a:endParaRPr lang="zh-TW" altLang="en-US" sz="5400" dirty="0"/>
          </a:p>
        </p:txBody>
      </p:sp>
      <p:sp>
        <p:nvSpPr>
          <p:cNvPr id="3" name="內容版面配置區 2"/>
          <p:cNvSpPr>
            <a:spLocks noGrp="1"/>
          </p:cNvSpPr>
          <p:nvPr>
            <p:ph idx="1"/>
          </p:nvPr>
        </p:nvSpPr>
        <p:spPr>
          <a:xfrm>
            <a:off x="425606" y="1690688"/>
            <a:ext cx="11584258" cy="4351338"/>
          </a:xfrm>
        </p:spPr>
        <p:txBody>
          <a:bodyPr>
            <a:normAutofit/>
          </a:bodyPr>
          <a:lstStyle/>
          <a:p>
            <a:r>
              <a:rPr lang="zh-TW" altLang="zh-TW" sz="3200" dirty="0">
                <a:latin typeface="標楷體" panose="03000509000000000000" pitchFamily="65" charset="-120"/>
                <a:ea typeface="標楷體" panose="03000509000000000000" pitchFamily="65" charset="-120"/>
              </a:rPr>
              <a:t>教育部國民及學前教育署補助推動國際教育旅行</a:t>
            </a:r>
            <a:r>
              <a:rPr lang="zh-TW" altLang="zh-TW" sz="3200" dirty="0">
                <a:solidFill>
                  <a:srgbClr val="FF0000"/>
                </a:solidFill>
                <a:latin typeface="標楷體" panose="03000509000000000000" pitchFamily="65" charset="-120"/>
                <a:ea typeface="標楷體" panose="03000509000000000000" pitchFamily="65" charset="-120"/>
              </a:rPr>
              <a:t>經費作業</a:t>
            </a:r>
            <a:r>
              <a:rPr lang="zh-TW" altLang="zh-TW" sz="3200" dirty="0" smtClean="0">
                <a:solidFill>
                  <a:srgbClr val="FF0000"/>
                </a:solidFill>
                <a:latin typeface="標楷體" panose="03000509000000000000" pitchFamily="65" charset="-120"/>
                <a:ea typeface="標楷體" panose="03000509000000000000" pitchFamily="65" charset="-120"/>
              </a:rPr>
              <a:t>要點</a:t>
            </a:r>
            <a:endParaRPr lang="en-US" altLang="zh-TW" sz="3200" dirty="0" smtClean="0">
              <a:solidFill>
                <a:srgbClr val="FF0000"/>
              </a:solidFill>
              <a:latin typeface="標楷體" panose="03000509000000000000" pitchFamily="65" charset="-120"/>
              <a:ea typeface="標楷體" panose="03000509000000000000" pitchFamily="65" charset="-120"/>
            </a:endParaRPr>
          </a:p>
          <a:p>
            <a:r>
              <a:rPr lang="zh-TW" altLang="zh-TW" sz="3200" dirty="0" smtClean="0">
                <a:latin typeface="標楷體" panose="03000509000000000000" pitchFamily="65" charset="-120"/>
                <a:ea typeface="標楷體" panose="03000509000000000000" pitchFamily="65" charset="-120"/>
              </a:rPr>
              <a:t>國際教育旅行補助</a:t>
            </a:r>
            <a:r>
              <a:rPr lang="zh-TW" altLang="en-US" sz="3200" dirty="0" smtClean="0">
                <a:latin typeface="標楷體" panose="03000509000000000000" pitchFamily="65" charset="-120"/>
                <a:ea typeface="標楷體" panose="03000509000000000000" pitchFamily="65" charset="-120"/>
              </a:rPr>
              <a:t>計畫</a:t>
            </a:r>
            <a:r>
              <a:rPr lang="zh-TW" altLang="en-US" sz="3200" dirty="0" smtClean="0">
                <a:solidFill>
                  <a:srgbClr val="FF0000"/>
                </a:solidFill>
                <a:latin typeface="標楷體" panose="03000509000000000000" pitchFamily="65" charset="-120"/>
                <a:ea typeface="標楷體" panose="03000509000000000000" pitchFamily="65" charset="-120"/>
              </a:rPr>
              <a:t>申請表</a:t>
            </a:r>
            <a:endParaRPr lang="en-US" altLang="zh-TW" sz="3200" b="1" dirty="0" smtClean="0">
              <a:solidFill>
                <a:srgbClr val="FF0000"/>
              </a:solidFill>
              <a:latin typeface="標楷體" panose="03000509000000000000" pitchFamily="65" charset="-120"/>
              <a:ea typeface="標楷體" panose="03000509000000000000" pitchFamily="65" charset="-120"/>
            </a:endParaRPr>
          </a:p>
          <a:p>
            <a:r>
              <a:rPr lang="zh-TW" altLang="zh-TW" sz="3200" dirty="0" smtClean="0">
                <a:latin typeface="標楷體" panose="03000509000000000000" pitchFamily="65" charset="-120"/>
                <a:ea typeface="標楷體" panose="03000509000000000000" pitchFamily="65" charset="-120"/>
              </a:rPr>
              <a:t>國際教育旅行補助</a:t>
            </a:r>
            <a:r>
              <a:rPr lang="zh-TW" altLang="en-US" sz="3200" dirty="0" smtClean="0">
                <a:latin typeface="標楷體" panose="03000509000000000000" pitchFamily="65" charset="-120"/>
                <a:ea typeface="標楷體" panose="03000509000000000000" pitchFamily="65" charset="-120"/>
              </a:rPr>
              <a:t>計畫</a:t>
            </a:r>
            <a:r>
              <a:rPr lang="zh-TW" altLang="en-US" sz="3200" dirty="0" smtClean="0">
                <a:solidFill>
                  <a:srgbClr val="FF0000"/>
                </a:solidFill>
                <a:latin typeface="標楷體" panose="03000509000000000000" pitchFamily="65" charset="-120"/>
                <a:ea typeface="標楷體" panose="03000509000000000000" pitchFamily="65" charset="-120"/>
              </a:rPr>
              <a:t>實施計畫</a:t>
            </a:r>
            <a:endParaRPr lang="en-US" altLang="zh-TW" sz="3200" dirty="0" smtClean="0">
              <a:solidFill>
                <a:srgbClr val="FF0000"/>
              </a:solidFill>
              <a:latin typeface="標楷體" panose="03000509000000000000" pitchFamily="65" charset="-120"/>
              <a:ea typeface="標楷體" panose="03000509000000000000" pitchFamily="65" charset="-120"/>
            </a:endParaRPr>
          </a:p>
          <a:p>
            <a:r>
              <a:rPr lang="zh-TW" altLang="zh-TW" sz="3200" dirty="0" smtClean="0">
                <a:latin typeface="標楷體" panose="03000509000000000000" pitchFamily="65" charset="-120"/>
                <a:ea typeface="標楷體" panose="03000509000000000000" pitchFamily="65" charset="-120"/>
              </a:rPr>
              <a:t>國際教育旅行補助</a:t>
            </a:r>
            <a:r>
              <a:rPr lang="zh-TW" altLang="en-US" sz="3200" dirty="0" smtClean="0">
                <a:latin typeface="標楷體" panose="03000509000000000000" pitchFamily="65" charset="-120"/>
                <a:ea typeface="標楷體" panose="03000509000000000000" pitchFamily="65" charset="-120"/>
              </a:rPr>
              <a:t>計畫</a:t>
            </a:r>
            <a:r>
              <a:rPr lang="zh-TW" altLang="en-US" sz="3200" dirty="0" smtClean="0">
                <a:solidFill>
                  <a:srgbClr val="FF0000"/>
                </a:solidFill>
                <a:latin typeface="標楷體" panose="03000509000000000000" pitchFamily="65" charset="-120"/>
                <a:ea typeface="標楷體" panose="03000509000000000000" pitchFamily="65" charset="-120"/>
              </a:rPr>
              <a:t>申請期程</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03464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a:xfrm>
            <a:off x="0" y="107950"/>
            <a:ext cx="7205663" cy="1471613"/>
          </a:xfrm>
        </p:spPr>
        <p:txBody>
          <a:bodyPr/>
          <a:lstStyle/>
          <a:p>
            <a:pPr marL="0" lvl="0" indent="0">
              <a:buNone/>
            </a:pPr>
            <a:r>
              <a:rPr lang="zh-TW" altLang="en-US" b="1" kern="150" dirty="0">
                <a:latin typeface="Times New Roman" panose="02020603050405020304" pitchFamily="18" charset="0"/>
                <a:ea typeface="標楷體" panose="03000509000000000000" pitchFamily="65" charset="-120"/>
                <a:cs typeface="Times New Roman" panose="02020603050405020304" pitchFamily="18" charset="0"/>
              </a:rPr>
              <a:t>工作項目四：辦理國際交流媒合活動</a:t>
            </a:r>
            <a:endParaRPr lang="zh-TW" altLang="zh-TW" b="1" kern="2600" spc="-100" dirty="0">
              <a:latin typeface="Calibri Light" panose="020F0302020204030204" pitchFamily="34" charset="0"/>
              <a:ea typeface="標楷體" panose="03000509000000000000" pitchFamily="65" charset="-120"/>
              <a:cs typeface="Times New Roman" panose="02020603050405020304" pitchFamily="18" charset="0"/>
            </a:endParaRPr>
          </a:p>
        </p:txBody>
      </p:sp>
      <p:graphicFrame>
        <p:nvGraphicFramePr>
          <p:cNvPr id="7" name="表格 6"/>
          <p:cNvGraphicFramePr>
            <a:graphicFrameLocks noGrp="1"/>
          </p:cNvGraphicFramePr>
          <p:nvPr>
            <p:extLst/>
          </p:nvPr>
        </p:nvGraphicFramePr>
        <p:xfrm>
          <a:off x="543910" y="661598"/>
          <a:ext cx="10515600" cy="5528310"/>
        </p:xfrm>
        <a:graphic>
          <a:graphicData uri="http://schemas.openxmlformats.org/drawingml/2006/table">
            <a:tbl>
              <a:tblPr firstRow="1" firstCol="1" bandRow="1"/>
              <a:tblGrid>
                <a:gridCol w="2446075">
                  <a:extLst>
                    <a:ext uri="{9D8B030D-6E8A-4147-A177-3AD203B41FA5}">
                      <a16:colId xmlns:a16="http://schemas.microsoft.com/office/drawing/2014/main" val="2265117174"/>
                    </a:ext>
                  </a:extLst>
                </a:gridCol>
                <a:gridCol w="2446075">
                  <a:extLst>
                    <a:ext uri="{9D8B030D-6E8A-4147-A177-3AD203B41FA5}">
                      <a16:colId xmlns:a16="http://schemas.microsoft.com/office/drawing/2014/main" val="2213372198"/>
                    </a:ext>
                  </a:extLst>
                </a:gridCol>
                <a:gridCol w="2811725">
                  <a:extLst>
                    <a:ext uri="{9D8B030D-6E8A-4147-A177-3AD203B41FA5}">
                      <a16:colId xmlns:a16="http://schemas.microsoft.com/office/drawing/2014/main" val="289944450"/>
                    </a:ext>
                  </a:extLst>
                </a:gridCol>
                <a:gridCol w="2811725">
                  <a:extLst>
                    <a:ext uri="{9D8B030D-6E8A-4147-A177-3AD203B41FA5}">
                      <a16:colId xmlns:a16="http://schemas.microsoft.com/office/drawing/2014/main" val="3689453041"/>
                    </a:ext>
                  </a:extLst>
                </a:gridCol>
              </a:tblGrid>
              <a:tr h="575945">
                <a:tc gridSpan="2">
                  <a:txBody>
                    <a:bodyPr/>
                    <a:lstStyle/>
                    <a:p>
                      <a:pPr algn="ctr"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資源中心</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en-US" sz="18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或合作學校</a:t>
                      </a:r>
                      <a:r>
                        <a:rPr lang="en-US" sz="1800" kern="150" dirty="0">
                          <a:effectLst/>
                          <a:latin typeface="Times New Roman" panose="02020603050405020304" pitchFamily="18" charset="0"/>
                          <a:ea typeface="標楷體" panose="03000509000000000000" pitchFamily="65" charset="-120"/>
                          <a:cs typeface="Calibri" panose="020F0502020204030204" pitchFamily="34"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base">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縣／市</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2000" kern="150">
                          <a:effectLst/>
                          <a:latin typeface="Times New Roman" panose="02020603050405020304" pitchFamily="18" charset="0"/>
                          <a:ea typeface="標楷體" panose="03000509000000000000" pitchFamily="65" charset="-120"/>
                          <a:cs typeface="Calibri" panose="020F0502020204030204" pitchFamily="34" charset="0"/>
                        </a:rPr>
                        <a:t>學校（請寫學校全銜）</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677761359"/>
                  </a:ext>
                </a:extLst>
              </a:tr>
              <a:tr h="438150">
                <a:tc rowSpan="6">
                  <a:txBody>
                    <a:bodyPr/>
                    <a:lstStyle/>
                    <a:p>
                      <a:pPr algn="ctr"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工作內容</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基本</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子項工作</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內容說明</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072812"/>
                  </a:ext>
                </a:extLst>
              </a:tr>
              <a:tr h="379730">
                <a:tc vMerge="1">
                  <a:txBody>
                    <a:bodyPr/>
                    <a:lstStyle/>
                    <a:p>
                      <a:endParaRPr lang="zh-TW" altLang="en-US"/>
                    </a:p>
                  </a:txBody>
                  <a:tcPr/>
                </a:tc>
                <a:tc vMerge="1">
                  <a:txBody>
                    <a:bodyPr/>
                    <a:lstStyle/>
                    <a:p>
                      <a:endParaRPr lang="zh-TW" altLang="en-US"/>
                    </a:p>
                  </a:txBody>
                  <a:tcPr/>
                </a:tc>
                <a:tc>
                  <a:txBody>
                    <a:bodyPr/>
                    <a:lstStyle/>
                    <a:p>
                      <a:pPr marL="342900" lvl="0" indent="-342900" fontAlgn="base">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參加工作坊</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參加聯盟</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2.0</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辦理之工作坊</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262121"/>
                  </a:ext>
                </a:extLst>
              </a:tr>
              <a:tr h="495300">
                <a:tc vMerge="1">
                  <a:txBody>
                    <a:bodyPr/>
                    <a:lstStyle/>
                    <a:p>
                      <a:endParaRPr lang="zh-TW" altLang="en-US"/>
                    </a:p>
                  </a:txBody>
                  <a:tcPr/>
                </a:tc>
                <a:tc vMerge="1">
                  <a:txBody>
                    <a:bodyPr/>
                    <a:lstStyle/>
                    <a:p>
                      <a:endParaRPr lang="zh-TW" altLang="en-US"/>
                    </a:p>
                  </a:txBody>
                  <a:tcPr/>
                </a:tc>
                <a:tc>
                  <a:txBody>
                    <a:bodyPr/>
                    <a:lstStyle/>
                    <a:p>
                      <a:pPr marL="342900" lvl="0" indent="-342900" fontAlgn="base">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依各校所填的</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IEW</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交流國家與學校類型進行線上媒合</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zh-TW" sz="1800" kern="150">
                          <a:effectLst/>
                          <a:latin typeface="Calibri" panose="020F0502020204030204" pitchFamily="34" charset="0"/>
                          <a:ea typeface="標楷體" panose="03000509000000000000" pitchFamily="65" charset="-120"/>
                          <a:cs typeface="Times New Roman" panose="02020603050405020304" pitchFamily="18" charset="0"/>
                        </a:rPr>
                        <a:t>協助學校利用</a:t>
                      </a:r>
                      <a:r>
                        <a:rPr lang="en-US" sz="1800" kern="150">
                          <a:effectLst/>
                          <a:latin typeface="Calibri" panose="020F0502020204030204" pitchFamily="34" charset="0"/>
                          <a:ea typeface="標楷體" panose="03000509000000000000" pitchFamily="65" charset="-120"/>
                          <a:cs typeface="Times New Roman" panose="02020603050405020304" pitchFamily="18" charset="0"/>
                        </a:rPr>
                        <a:t>IEW</a:t>
                      </a:r>
                      <a:r>
                        <a:rPr lang="zh-TW" sz="1800" kern="150">
                          <a:effectLst/>
                          <a:latin typeface="Calibri" panose="020F0502020204030204" pitchFamily="34" charset="0"/>
                          <a:ea typeface="標楷體" panose="03000509000000000000" pitchFamily="65" charset="-120"/>
                          <a:cs typeface="Times New Roman" panose="02020603050405020304" pitchFamily="18" charset="0"/>
                        </a:rPr>
                        <a:t>進行線上媒合</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029534"/>
                  </a:ext>
                </a:extLst>
              </a:tr>
              <a:tr h="430530">
                <a:tc vMerge="1">
                  <a:txBody>
                    <a:bodyPr/>
                    <a:lstStyle/>
                    <a:p>
                      <a:endParaRPr lang="zh-TW" altLang="en-US"/>
                    </a:p>
                  </a:txBody>
                  <a:tcPr/>
                </a:tc>
                <a:tc vMerge="1">
                  <a:txBody>
                    <a:bodyPr/>
                    <a:lstStyle/>
                    <a:p>
                      <a:endParaRPr lang="zh-TW" altLang="en-US"/>
                    </a:p>
                  </a:txBody>
                  <a:tcPr/>
                </a:tc>
                <a:tc>
                  <a:txBody>
                    <a:bodyPr/>
                    <a:lstStyle/>
                    <a:p>
                      <a:pPr marL="342900" lvl="0" indent="-342900" fontAlgn="base">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協助聯盟</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2.0</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辦理國際交流媒合工作</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zh-TW" sz="1800" kern="150">
                          <a:effectLst/>
                          <a:latin typeface="Calibri" panose="020F0502020204030204" pitchFamily="34" charset="0"/>
                          <a:ea typeface="標楷體" panose="03000509000000000000" pitchFamily="65" charset="-120"/>
                          <a:cs typeface="Times New Roman" panose="02020603050405020304" pitchFamily="18" charset="0"/>
                        </a:rPr>
                        <a:t>不定期發布外國學校交流需求訊息</a:t>
                      </a:r>
                    </a:p>
                    <a:p>
                      <a:pPr marL="342900" lvl="0" indent="-342900" algn="just">
                        <a:spcAft>
                          <a:spcPts val="0"/>
                        </a:spcAft>
                        <a:buFont typeface="Wingdings" panose="05000000000000000000" pitchFamily="2" charset="2"/>
                        <a:buChar char=""/>
                      </a:pPr>
                      <a:r>
                        <a:rPr lang="zh-TW" sz="1800" kern="150">
                          <a:effectLst/>
                          <a:latin typeface="Calibri" panose="020F0502020204030204" pitchFamily="34" charset="0"/>
                          <a:ea typeface="標楷體" panose="03000509000000000000" pitchFamily="65" charset="-120"/>
                          <a:cs typeface="Times New Roman" panose="02020603050405020304" pitchFamily="18" charset="0"/>
                        </a:rPr>
                        <a:t>協助聯盟</a:t>
                      </a:r>
                      <a:r>
                        <a:rPr lang="en-US" sz="1800" kern="150">
                          <a:effectLst/>
                          <a:latin typeface="Calibri" panose="020F0502020204030204" pitchFamily="34" charset="0"/>
                          <a:ea typeface="標楷體" panose="03000509000000000000" pitchFamily="65" charset="-120"/>
                          <a:cs typeface="Times New Roman" panose="02020603050405020304" pitchFamily="18" charset="0"/>
                        </a:rPr>
                        <a:t>2.0</a:t>
                      </a:r>
                      <a:r>
                        <a:rPr lang="zh-TW" sz="1800" kern="150">
                          <a:effectLst/>
                          <a:latin typeface="Calibri" panose="020F0502020204030204" pitchFamily="34" charset="0"/>
                          <a:ea typeface="標楷體" panose="03000509000000000000" pitchFamily="65" charset="-120"/>
                          <a:cs typeface="Times New Roman" panose="02020603050405020304" pitchFamily="18" charset="0"/>
                        </a:rPr>
                        <a:t>透過駐外單位所發消息進行學校媒合工作</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185464"/>
                  </a:ext>
                </a:extLst>
              </a:tr>
              <a:tr h="622935">
                <a:tc vMerge="1">
                  <a:txBody>
                    <a:bodyPr/>
                    <a:lstStyle/>
                    <a:p>
                      <a:endParaRPr lang="zh-TW" altLang="en-US"/>
                    </a:p>
                  </a:txBody>
                  <a:tcPr/>
                </a:tc>
                <a:tc vMerge="1">
                  <a:txBody>
                    <a:bodyPr/>
                    <a:lstStyle/>
                    <a:p>
                      <a:endParaRPr lang="zh-TW" altLang="en-US"/>
                    </a:p>
                  </a:txBody>
                  <a:tcPr/>
                </a:tc>
                <a:tc>
                  <a:txBody>
                    <a:bodyPr/>
                    <a:lstStyle/>
                    <a:p>
                      <a:pPr marL="342900" lvl="0" indent="-342900" fontAlgn="base">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協助區內學校解決國際教育旅行相關問題</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panose="05000000000000000000" pitchFamily="2" charset="2"/>
                        <a:buChar char=""/>
                      </a:pPr>
                      <a:r>
                        <a:rPr lang="zh-TW" sz="1800" kern="0">
                          <a:effectLst/>
                          <a:latin typeface="Times New Roman" panose="02020603050405020304" pitchFamily="18" charset="0"/>
                          <a:ea typeface="標楷體" panose="03000509000000000000" pitchFamily="65" charset="-120"/>
                          <a:cs typeface="Calibri" panose="020F0502020204030204" pitchFamily="34" charset="0"/>
                        </a:rPr>
                        <a:t>成立教育旅行諮詢窗口，提供</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國際教育旅行相關問題</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Q</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134180"/>
                  </a:ext>
                </a:extLst>
              </a:tr>
              <a:tr h="622935">
                <a:tc vMerge="1">
                  <a:txBody>
                    <a:bodyPr/>
                    <a:lstStyle/>
                    <a:p>
                      <a:endParaRPr lang="zh-TW" altLang="en-US"/>
                    </a:p>
                  </a:txBody>
                  <a:tcPr/>
                </a:tc>
                <a:tc>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自訂</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請依實際需求撰寫</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1800" kern="0">
                          <a:effectLst/>
                          <a:latin typeface="Times New Roman" panose="02020603050405020304" pitchFamily="18" charset="0"/>
                          <a:ea typeface="標楷體" panose="03000509000000000000" pitchFamily="65" charset="-120"/>
                          <a:cs typeface="Calibri" panose="020F0502020204030204" pitchFamily="34"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816416"/>
                  </a:ext>
                </a:extLst>
              </a:tr>
              <a:tr h="325120">
                <a:tc gridSpan="4">
                  <a:txBody>
                    <a:bodyPr/>
                    <a:lstStyle/>
                    <a:p>
                      <a:pPr algn="just" fontAlgn="base">
                        <a:spcAft>
                          <a:spcPts val="0"/>
                        </a:spcAft>
                      </a:pPr>
                      <a:r>
                        <a:rPr lang="zh-TW" sz="1800" kern="0" dirty="0">
                          <a:effectLst/>
                          <a:latin typeface="Times New Roman" panose="02020603050405020304" pitchFamily="18" charset="0"/>
                          <a:ea typeface="標楷體" panose="03000509000000000000" pitchFamily="65" charset="-120"/>
                          <a:cs typeface="Calibri" panose="020F0502020204030204" pitchFamily="34" charset="0"/>
                        </a:rPr>
                        <a:t>註：得視計畫內容需要自行新增欄位。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48151820"/>
                  </a:ext>
                </a:extLst>
              </a:tr>
            </a:tbl>
          </a:graphicData>
        </a:graphic>
      </p:graphicFrame>
    </p:spTree>
    <p:extLst>
      <p:ext uri="{BB962C8B-B14F-4D97-AF65-F5344CB8AC3E}">
        <p14:creationId xmlns:p14="http://schemas.microsoft.com/office/powerpoint/2010/main" val="1273180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a:xfrm>
            <a:off x="0" y="203200"/>
            <a:ext cx="7205663" cy="1471613"/>
          </a:xfrm>
        </p:spPr>
        <p:txBody>
          <a:bodyPr/>
          <a:lstStyle/>
          <a:p>
            <a:pPr marL="0" lvl="0" indent="0">
              <a:buNone/>
            </a:pPr>
            <a:r>
              <a:rPr lang="zh-TW" altLang="en-US" b="1" kern="150" dirty="0">
                <a:latin typeface="Times New Roman" panose="02020603050405020304" pitchFamily="18" charset="0"/>
                <a:ea typeface="標楷體" panose="03000509000000000000" pitchFamily="65" charset="-120"/>
                <a:cs typeface="Times New Roman" panose="02020603050405020304" pitchFamily="18" charset="0"/>
              </a:rPr>
              <a:t>工作項目五：辦理國際交流</a:t>
            </a:r>
            <a:r>
              <a:rPr lang="en-US" altLang="zh-TW" b="1" kern="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kern="150" dirty="0">
                <a:latin typeface="Times New Roman" panose="02020603050405020304" pitchFamily="18" charset="0"/>
                <a:ea typeface="標楷體" panose="03000509000000000000" pitchFamily="65" charset="-120"/>
                <a:cs typeface="Times New Roman" panose="02020603050405020304" pitchFamily="18" charset="0"/>
              </a:rPr>
              <a:t>含接待家庭</a:t>
            </a:r>
            <a:r>
              <a:rPr lang="en-US" altLang="zh-TW" b="1" kern="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kern="150" dirty="0">
                <a:latin typeface="Times New Roman" panose="02020603050405020304" pitchFamily="18" charset="0"/>
                <a:ea typeface="標楷體" panose="03000509000000000000" pitchFamily="65" charset="-120"/>
                <a:cs typeface="Times New Roman" panose="02020603050405020304" pitchFamily="18" charset="0"/>
              </a:rPr>
              <a:t>研習</a:t>
            </a:r>
            <a:endParaRPr lang="zh-TW" altLang="zh-TW" b="1" kern="2600" spc="-100" dirty="0">
              <a:latin typeface="Calibri Light" panose="020F0302020204030204" pitchFamily="34" charset="0"/>
              <a:ea typeface="標楷體" panose="03000509000000000000" pitchFamily="65" charset="-120"/>
              <a:cs typeface="Times New Roman" panose="02020603050405020304" pitchFamily="18" charset="0"/>
            </a:endParaRPr>
          </a:p>
        </p:txBody>
      </p:sp>
      <p:sp>
        <p:nvSpPr>
          <p:cNvPr id="6" name="投影片編號版面配置區 4"/>
          <p:cNvSpPr txBox="1">
            <a:spLocks/>
          </p:cNvSpPr>
          <p:nvPr/>
        </p:nvSpPr>
        <p:spPr>
          <a:xfrm>
            <a:off x="9167093" y="629184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rgbClr val="1B9D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4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graphicFrame>
        <p:nvGraphicFramePr>
          <p:cNvPr id="7" name="表格 6"/>
          <p:cNvGraphicFramePr>
            <a:graphicFrameLocks noGrp="1"/>
          </p:cNvGraphicFramePr>
          <p:nvPr>
            <p:extLst/>
          </p:nvPr>
        </p:nvGraphicFramePr>
        <p:xfrm>
          <a:off x="517202" y="703511"/>
          <a:ext cx="9341498" cy="5588329"/>
        </p:xfrm>
        <a:graphic>
          <a:graphicData uri="http://schemas.openxmlformats.org/drawingml/2006/table">
            <a:tbl>
              <a:tblPr firstRow="1" firstCol="1" bandRow="1"/>
              <a:tblGrid>
                <a:gridCol w="2049742">
                  <a:extLst>
                    <a:ext uri="{9D8B030D-6E8A-4147-A177-3AD203B41FA5}">
                      <a16:colId xmlns:a16="http://schemas.microsoft.com/office/drawing/2014/main" val="493003772"/>
                    </a:ext>
                  </a:extLst>
                </a:gridCol>
                <a:gridCol w="2049742">
                  <a:extLst>
                    <a:ext uri="{9D8B030D-6E8A-4147-A177-3AD203B41FA5}">
                      <a16:colId xmlns:a16="http://schemas.microsoft.com/office/drawing/2014/main" val="1348239874"/>
                    </a:ext>
                  </a:extLst>
                </a:gridCol>
                <a:gridCol w="2621007">
                  <a:extLst>
                    <a:ext uri="{9D8B030D-6E8A-4147-A177-3AD203B41FA5}">
                      <a16:colId xmlns:a16="http://schemas.microsoft.com/office/drawing/2014/main" val="1087915818"/>
                    </a:ext>
                  </a:extLst>
                </a:gridCol>
                <a:gridCol w="2621007">
                  <a:extLst>
                    <a:ext uri="{9D8B030D-6E8A-4147-A177-3AD203B41FA5}">
                      <a16:colId xmlns:a16="http://schemas.microsoft.com/office/drawing/2014/main" val="3200550547"/>
                    </a:ext>
                  </a:extLst>
                </a:gridCol>
              </a:tblGrid>
              <a:tr h="650569">
                <a:tc gridSpan="2">
                  <a:txBody>
                    <a:bodyPr/>
                    <a:lstStyle/>
                    <a:p>
                      <a:pPr algn="ctr"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資源中心</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en-US" sz="18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或合作學校</a:t>
                      </a:r>
                      <a:r>
                        <a:rPr lang="en-US" sz="1800" kern="150" dirty="0">
                          <a:effectLst/>
                          <a:latin typeface="Times New Roman" panose="02020603050405020304" pitchFamily="18" charset="0"/>
                          <a:ea typeface="標楷體" panose="03000509000000000000" pitchFamily="65" charset="-120"/>
                          <a:cs typeface="Calibri" panose="020F0502020204030204" pitchFamily="34"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base">
                        <a:spcAft>
                          <a:spcPts val="0"/>
                        </a:spcAft>
                      </a:pPr>
                      <a:r>
                        <a:rPr lang="en-US" sz="18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縣／市</a:t>
                      </a:r>
                      <a:r>
                        <a:rPr lang="en-US" sz="18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2400" kern="150" dirty="0">
                          <a:effectLst/>
                          <a:latin typeface="Times New Roman" panose="02020603050405020304" pitchFamily="18" charset="0"/>
                          <a:ea typeface="標楷體" panose="03000509000000000000" pitchFamily="65" charset="-120"/>
                          <a:cs typeface="Calibri" panose="020F0502020204030204" pitchFamily="34" charset="0"/>
                        </a:rPr>
                        <a:t>學校（請寫學校全銜）</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604962112"/>
                  </a:ext>
                </a:extLst>
              </a:tr>
              <a:tr h="260480">
                <a:tc rowSpan="6">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工作內容</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基本</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087" marR="5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子項工作</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內容說明</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100627"/>
                  </a:ext>
                </a:extLst>
              </a:tr>
              <a:tr h="263532">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參加工作坊</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參加聯盟</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2.0</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辦理之工作坊</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350446"/>
                  </a:ext>
                </a:extLst>
              </a:tr>
              <a:tr h="490435">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辦理國際交流</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含接待家庭</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研習</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辦理相關研習活動</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665131"/>
                  </a:ext>
                </a:extLst>
              </a:tr>
              <a:tr h="1648350">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產出</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IERC</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在地接待家庭手冊</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panose="05000000000000000000" pitchFamily="2" charset="2"/>
                        <a:buChar char=""/>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產出該縣市</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IERC</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在地接待手冊，如高雄市、台中市接待家庭手冊。</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p>
                      <a:pPr marL="342900" lvl="0" indent="-342900">
                        <a:spcAft>
                          <a:spcPts val="0"/>
                        </a:spcAft>
                        <a:buFont typeface="Wingdings" panose="05000000000000000000" pitchFamily="2" charset="2"/>
                        <a:buChar char=""/>
                      </a:pPr>
                      <a:r>
                        <a:rPr lang="zh-TW" sz="1800" kern="150">
                          <a:effectLst/>
                          <a:latin typeface="Calibri" panose="020F0502020204030204" pitchFamily="34" charset="0"/>
                          <a:ea typeface="標楷體" panose="03000509000000000000" pitchFamily="65" charset="-120"/>
                          <a:cs typeface="Times New Roman" panose="02020603050405020304" pitchFamily="18" charset="0"/>
                        </a:rPr>
                        <a:t>研發在地接待家庭之系統建置，以利提供國外學生進行住宿家庭之體驗活動。</a:t>
                      </a:r>
                    </a:p>
                  </a:txBody>
                  <a:tcPr marL="54945" marR="5494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261049"/>
                  </a:ext>
                </a:extLst>
              </a:tr>
              <a:tr h="490435">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成果彙整上傳交流平臺</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panose="05000000000000000000" pitchFamily="2" charset="2"/>
                        <a:buChar char=""/>
                      </a:pPr>
                      <a:r>
                        <a:rPr lang="zh-TW" sz="1800" kern="0">
                          <a:effectLst/>
                          <a:latin typeface="Times New Roman" panose="02020603050405020304" pitchFamily="18" charset="0"/>
                          <a:ea typeface="標楷體" panose="03000509000000000000" pitchFamily="65" charset="-120"/>
                          <a:cs typeface="Calibri" panose="020F0502020204030204" pitchFamily="34" charset="0"/>
                        </a:rPr>
                        <a:t>頒發學員研習證書、研習課程之成果照片與記錄上傳</a:t>
                      </a:r>
                      <a:endParaRPr lang="zh-TW" sz="18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030250"/>
                  </a:ext>
                </a:extLst>
              </a:tr>
              <a:tr h="490435">
                <a:tc vMerge="1">
                  <a:txBody>
                    <a:bodyPr/>
                    <a:lstStyle/>
                    <a:p>
                      <a:endParaRPr lang="zh-TW" altLang="en-US"/>
                    </a:p>
                  </a:txBody>
                  <a:tcPr/>
                </a:tc>
                <a:tc>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自訂</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087" marR="5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請依實際需求撰寫</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1800" kern="0">
                          <a:effectLst/>
                          <a:latin typeface="Times New Roman" panose="02020603050405020304" pitchFamily="18" charset="0"/>
                          <a:ea typeface="標楷體" panose="03000509000000000000" pitchFamily="65" charset="-120"/>
                          <a:cs typeface="Calibri" panose="020F0502020204030204" pitchFamily="34"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730428"/>
                  </a:ext>
                </a:extLst>
              </a:tr>
              <a:tr h="246235">
                <a:tc gridSpan="4">
                  <a:txBody>
                    <a:bodyPr/>
                    <a:lstStyle/>
                    <a:p>
                      <a:pPr algn="just"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註：得視計畫內容需要自行新增欄位。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4945" marR="5494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541880855"/>
                  </a:ext>
                </a:extLst>
              </a:tr>
            </a:tbl>
          </a:graphicData>
        </a:graphic>
      </p:graphicFrame>
    </p:spTree>
    <p:extLst>
      <p:ext uri="{BB962C8B-B14F-4D97-AF65-F5344CB8AC3E}">
        <p14:creationId xmlns:p14="http://schemas.microsoft.com/office/powerpoint/2010/main" val="2130767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7589" y="1817648"/>
            <a:ext cx="10318597" cy="1536197"/>
          </a:xfrm>
        </p:spPr>
        <p:txBody>
          <a:bodyPr/>
          <a:lstStyle/>
          <a:p>
            <a:r>
              <a:rPr lang="zh-TW" altLang="en-US" dirty="0" smtClean="0"/>
              <a:t>高雄市接待家庭手冊雲端連結</a:t>
            </a:r>
            <a:endParaRPr lang="zh-TW" altLang="en-US" dirty="0"/>
          </a:p>
        </p:txBody>
      </p:sp>
      <p:sp>
        <p:nvSpPr>
          <p:cNvPr id="3" name="副標題 2"/>
          <p:cNvSpPr>
            <a:spLocks noGrp="1"/>
          </p:cNvSpPr>
          <p:nvPr>
            <p:ph type="subTitle" idx="1"/>
          </p:nvPr>
        </p:nvSpPr>
        <p:spPr>
          <a:xfrm>
            <a:off x="1524000" y="3923071"/>
            <a:ext cx="4941969" cy="1486156"/>
          </a:xfrm>
        </p:spPr>
        <p:txBody>
          <a:bodyPr>
            <a:noAutofit/>
          </a:bodyPr>
          <a:lstStyle/>
          <a:p>
            <a:pPr algn="l"/>
            <a:r>
              <a:rPr lang="zh-TW" altLang="en-US" sz="3200" dirty="0" smtClean="0"/>
              <a:t>雲端網址連結</a:t>
            </a:r>
            <a:r>
              <a:rPr lang="en-US" altLang="zh-TW" sz="3200" dirty="0" smtClean="0"/>
              <a:t>:</a:t>
            </a:r>
          </a:p>
          <a:p>
            <a:pPr algn="l"/>
            <a:r>
              <a:rPr lang="en-US" altLang="zh-TW" sz="3200" dirty="0" smtClean="0"/>
              <a:t>https</a:t>
            </a:r>
            <a:r>
              <a:rPr lang="en-US" altLang="zh-TW" sz="3200" dirty="0"/>
              <a:t>://reurl.cc/1e1o1p</a:t>
            </a:r>
            <a:br>
              <a:rPr lang="en-US" altLang="zh-TW" sz="3200" dirty="0"/>
            </a:br>
            <a:r>
              <a:rPr lang="en-US" altLang="zh-TW" sz="3200" dirty="0"/>
              <a:t>(</a:t>
            </a:r>
            <a:r>
              <a:rPr lang="zh-TW" altLang="en-US" sz="3200" dirty="0"/>
              <a:t>檔案請自行下載</a:t>
            </a:r>
            <a:r>
              <a:rPr lang="en-US" altLang="zh-TW" sz="3200" dirty="0"/>
              <a:t>)</a:t>
            </a:r>
          </a:p>
          <a:p>
            <a:pPr algn="l"/>
            <a:r>
              <a:rPr lang="en-US" altLang="zh-TW" sz="3200" dirty="0" smtClean="0"/>
              <a:t/>
            </a:r>
            <a:br>
              <a:rPr lang="en-US" altLang="zh-TW" sz="3200" dirty="0" smtClean="0"/>
            </a:br>
            <a:endParaRPr lang="zh-TW" altLang="en-US" sz="3200"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3450" y="3923071"/>
            <a:ext cx="1428750" cy="1428750"/>
          </a:xfrm>
          <a:prstGeom prst="rect">
            <a:avLst/>
          </a:prstGeom>
        </p:spPr>
      </p:pic>
      <p:sp>
        <p:nvSpPr>
          <p:cNvPr id="6" name="文字方塊 5"/>
          <p:cNvSpPr txBox="1"/>
          <p:nvPr/>
        </p:nvSpPr>
        <p:spPr>
          <a:xfrm>
            <a:off x="6843252" y="3923071"/>
            <a:ext cx="17673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QR</a:t>
            </a: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CODE:</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7" name="文字方塊 6"/>
          <p:cNvSpPr txBox="1"/>
          <p:nvPr/>
        </p:nvSpPr>
        <p:spPr>
          <a:xfrm>
            <a:off x="6843252" y="4375892"/>
            <a:ext cx="13329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請自行下載</a:t>
            </a:r>
            <a:endParaRPr kumimoji="0"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3107766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a:xfrm>
            <a:off x="0" y="119063"/>
            <a:ext cx="11090787" cy="1471612"/>
          </a:xfrm>
        </p:spPr>
        <p:txBody>
          <a:bodyPr/>
          <a:lstStyle/>
          <a:p>
            <a:pPr marL="0" lvl="0" indent="0">
              <a:buNone/>
            </a:pPr>
            <a:r>
              <a:rPr lang="zh-TW" altLang="zh-TW" b="1" kern="150" dirty="0">
                <a:latin typeface="Times New Roman" panose="02020603050405020304" pitchFamily="18" charset="0"/>
                <a:ea typeface="標楷體" panose="03000509000000000000" pitchFamily="65" charset="-120"/>
                <a:cs typeface="Times New Roman" panose="02020603050405020304" pitchFamily="18" charset="0"/>
              </a:rPr>
              <a:t>工作項目六：辦理國際教育旅行</a:t>
            </a:r>
            <a:r>
              <a:rPr lang="en-US" altLang="zh-TW" b="1" kern="150" dirty="0">
                <a:latin typeface="Times New Roman" panose="02020603050405020304" pitchFamily="18" charset="0"/>
                <a:ea typeface="標楷體" panose="03000509000000000000" pitchFamily="65" charset="-120"/>
              </a:rPr>
              <a:t>(IET)</a:t>
            </a:r>
            <a:r>
              <a:rPr lang="zh-TW" altLang="zh-TW" b="1" kern="150" dirty="0">
                <a:latin typeface="Times New Roman" panose="02020603050405020304" pitchFamily="18" charset="0"/>
                <a:ea typeface="標楷體" panose="03000509000000000000" pitchFamily="65" charset="-120"/>
                <a:cs typeface="Times New Roman" panose="02020603050405020304" pitchFamily="18" charset="0"/>
              </a:rPr>
              <a:t>計畫補助之彙整與初審</a:t>
            </a:r>
            <a:endParaRPr lang="zh-TW" altLang="zh-TW" b="1" kern="2600" spc="-100" dirty="0">
              <a:latin typeface="Calibri Light" panose="020F0302020204030204" pitchFamily="34" charset="0"/>
              <a:ea typeface="標楷體" panose="03000509000000000000" pitchFamily="65" charset="-120"/>
              <a:cs typeface="Times New Roman" panose="02020603050405020304" pitchFamily="18" charset="0"/>
            </a:endParaRPr>
          </a:p>
        </p:txBody>
      </p:sp>
      <p:sp>
        <p:nvSpPr>
          <p:cNvPr id="6" name="投影片編號版面配置區 4"/>
          <p:cNvSpPr txBox="1">
            <a:spLocks/>
          </p:cNvSpPr>
          <p:nvPr/>
        </p:nvSpPr>
        <p:spPr>
          <a:xfrm>
            <a:off x="9167093" y="629184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rgbClr val="1B9D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5</a:t>
            </a:r>
            <a:endParaRPr kumimoji="0" lang="zh-TW" altLang="en-US" sz="14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graphicFrame>
        <p:nvGraphicFramePr>
          <p:cNvPr id="7" name="表格 6"/>
          <p:cNvGraphicFramePr>
            <a:graphicFrameLocks noGrp="1"/>
          </p:cNvGraphicFramePr>
          <p:nvPr>
            <p:extLst/>
          </p:nvPr>
        </p:nvGraphicFramePr>
        <p:xfrm>
          <a:off x="342366" y="879694"/>
          <a:ext cx="11450240" cy="5828043"/>
        </p:xfrm>
        <a:graphic>
          <a:graphicData uri="http://schemas.openxmlformats.org/drawingml/2006/table">
            <a:tbl>
              <a:tblPr firstRow="1" firstCol="1" bandRow="1"/>
              <a:tblGrid>
                <a:gridCol w="2178847">
                  <a:extLst>
                    <a:ext uri="{9D8B030D-6E8A-4147-A177-3AD203B41FA5}">
                      <a16:colId xmlns:a16="http://schemas.microsoft.com/office/drawing/2014/main" val="2735449043"/>
                    </a:ext>
                  </a:extLst>
                </a:gridCol>
                <a:gridCol w="2178847">
                  <a:extLst>
                    <a:ext uri="{9D8B030D-6E8A-4147-A177-3AD203B41FA5}">
                      <a16:colId xmlns:a16="http://schemas.microsoft.com/office/drawing/2014/main" val="461997488"/>
                    </a:ext>
                  </a:extLst>
                </a:gridCol>
                <a:gridCol w="3546273">
                  <a:extLst>
                    <a:ext uri="{9D8B030D-6E8A-4147-A177-3AD203B41FA5}">
                      <a16:colId xmlns:a16="http://schemas.microsoft.com/office/drawing/2014/main" val="3848859211"/>
                    </a:ext>
                  </a:extLst>
                </a:gridCol>
                <a:gridCol w="3546273">
                  <a:extLst>
                    <a:ext uri="{9D8B030D-6E8A-4147-A177-3AD203B41FA5}">
                      <a16:colId xmlns:a16="http://schemas.microsoft.com/office/drawing/2014/main" val="3171812365"/>
                    </a:ext>
                  </a:extLst>
                </a:gridCol>
              </a:tblGrid>
              <a:tr h="548861">
                <a:tc gridSpan="2">
                  <a:txBody>
                    <a:bodyPr/>
                    <a:lstStyle/>
                    <a:p>
                      <a:pPr algn="ctr" fontAlgn="base">
                        <a:lnSpc>
                          <a:spcPct val="1000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資源中心</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ct val="100000"/>
                        </a:lnSpc>
                        <a:spcAft>
                          <a:spcPts val="0"/>
                        </a:spcAft>
                      </a:pP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或合作學校</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base">
                        <a:lnSpc>
                          <a:spcPct val="100000"/>
                        </a:lnSpc>
                        <a:spcAft>
                          <a:spcPts val="0"/>
                        </a:spcAft>
                      </a:pPr>
                      <a:r>
                        <a:rPr lang="en-US" sz="2000" kern="150">
                          <a:effectLst/>
                          <a:latin typeface="Times New Roman" panose="02020603050405020304" pitchFamily="18" charset="0"/>
                          <a:ea typeface="標楷體" panose="03000509000000000000" pitchFamily="65" charset="-120"/>
                          <a:cs typeface="Calibri" panose="020F0502020204030204" pitchFamily="34" charset="0"/>
                        </a:rPr>
                        <a:t>○○</a:t>
                      </a:r>
                      <a:r>
                        <a:rPr lang="zh-TW" sz="2000" kern="150">
                          <a:effectLst/>
                          <a:latin typeface="Times New Roman" panose="02020603050405020304" pitchFamily="18" charset="0"/>
                          <a:ea typeface="標楷體" panose="03000509000000000000" pitchFamily="65" charset="-120"/>
                          <a:cs typeface="Calibri" panose="020F0502020204030204" pitchFamily="34" charset="0"/>
                        </a:rPr>
                        <a:t>縣／市</a:t>
                      </a:r>
                      <a:r>
                        <a:rPr lang="en-US" sz="2000" kern="150">
                          <a:effectLst/>
                          <a:latin typeface="Times New Roman" panose="02020603050405020304" pitchFamily="18" charset="0"/>
                          <a:ea typeface="標楷體" panose="03000509000000000000" pitchFamily="65" charset="-120"/>
                          <a:cs typeface="Calibri" panose="020F0502020204030204" pitchFamily="34" charset="0"/>
                        </a:rPr>
                        <a:t>○○</a:t>
                      </a:r>
                      <a:r>
                        <a:rPr lang="zh-TW" sz="2400" kern="150">
                          <a:effectLst/>
                          <a:latin typeface="Times New Roman" panose="02020603050405020304" pitchFamily="18" charset="0"/>
                          <a:ea typeface="標楷體" panose="03000509000000000000" pitchFamily="65" charset="-120"/>
                          <a:cs typeface="Calibri" panose="020F0502020204030204" pitchFamily="34" charset="0"/>
                        </a:rPr>
                        <a:t>學校（請寫學校全銜）</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525145858"/>
                  </a:ext>
                </a:extLst>
              </a:tr>
              <a:tr h="214219">
                <a:tc rowSpan="7">
                  <a:txBody>
                    <a:bodyPr/>
                    <a:lstStyle/>
                    <a:p>
                      <a:pPr algn="ctr" fontAlgn="base">
                        <a:lnSpc>
                          <a:spcPct val="1000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工作內容</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fontAlgn="base">
                        <a:lnSpc>
                          <a:spcPct val="1000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基本</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ct val="1000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502" marR="5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子項工作</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00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內容說明</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082697"/>
                  </a:ext>
                </a:extLst>
              </a:tr>
              <a:tr h="609375">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lnSpc>
                          <a:spcPct val="1000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參加</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IET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要點宣導及作業工作坊</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參加聯盟</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2.0</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辦理之工作坊。</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386484"/>
                  </a:ext>
                </a:extLst>
              </a:tr>
              <a:tr h="609375">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lnSpc>
                          <a:spcPct val="100000"/>
                        </a:lnSpc>
                        <a:spcAft>
                          <a:spcPts val="0"/>
                        </a:spcAft>
                        <a:buFont typeface="+mj-lt"/>
                        <a:buAutoNum type="arabicPeriod"/>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辦理</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IET</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宣導撰寫工作坊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依當學年度國教署申辦計畫版本辦理說明會。</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739870"/>
                  </a:ext>
                </a:extLst>
              </a:tr>
              <a:tr h="993947">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lnSpc>
                          <a:spcPct val="100000"/>
                        </a:lnSpc>
                        <a:spcAft>
                          <a:spcPts val="0"/>
                        </a:spcAft>
                        <a:buFont typeface="+mj-lt"/>
                        <a:buAutoNum type="arabicPeriod"/>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辦理</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IET</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計畫申請收件與彙整</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Wingdings" panose="05000000000000000000" pitchFamily="2" charset="2"/>
                        <a:buChar char=""/>
                        <a:tabLst>
                          <a:tab pos="187325" algn="l"/>
                        </a:tabLs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辦理</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112</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學年度國際教育旅行申請書收件、彙整及表件預審作業。</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p>
                      <a:pPr marL="342900" lvl="0" indent="-342900" algn="just">
                        <a:lnSpc>
                          <a:spcPct val="1000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協助轄區內學校補助案申請資料。</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975263"/>
                  </a:ext>
                </a:extLst>
              </a:tr>
              <a:tr h="993947">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lnSpc>
                          <a:spcPct val="1000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辦理</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IET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計畫初審</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聘請專家學者審查各校所提送</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112</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學年度</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IET</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計畫</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召開初審會議</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p>
                      <a:pPr marL="342900" lvl="0" indent="-342900" algn="just">
                        <a:lnSpc>
                          <a:spcPct val="100000"/>
                        </a:lnSpc>
                        <a:spcAft>
                          <a:spcPts val="0"/>
                        </a:spcAft>
                        <a:buFont typeface="Wingdings" panose="05000000000000000000" pitchFamily="2" charset="2"/>
                        <a:buChar char=""/>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彙整初審通過名單提交所屬地方政府。</a:t>
                      </a:r>
                      <a:r>
                        <a:rPr lang="zh-TW" sz="1600" kern="150" dirty="0">
                          <a:effectLst/>
                          <a:latin typeface="Calibri" panose="020F0502020204030204" pitchFamily="34" charset="0"/>
                          <a:ea typeface="Times New Roman" panose="02020603050405020304" pitchFamily="18" charset="0"/>
                          <a:cs typeface="Calibri" panose="020F0502020204030204" pitchFamily="34" charset="0"/>
                        </a:rPr>
                        <a:t> </a:t>
                      </a:r>
                      <a:endParaRPr lang="zh-TW" sz="1600" kern="150" dirty="0">
                        <a:effectLst/>
                        <a:latin typeface="Calibri" panose="020F0502020204030204" pitchFamily="34" charset="0"/>
                        <a:ea typeface="標楷體" panose="03000509000000000000" pitchFamily="65"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597889"/>
                  </a:ext>
                </a:extLst>
              </a:tr>
              <a:tr h="993668">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lnSpc>
                          <a:spcPct val="100000"/>
                        </a:lnSpc>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協助追蹤學校</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112</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學年度</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IET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計畫修訂與上傳</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Wingdings" panose="05000000000000000000" pitchFamily="2" charset="2"/>
                        <a:buChar char=""/>
                      </a:pPr>
                      <a:r>
                        <a:rPr lang="zh-TW" sz="1600" kern="0">
                          <a:effectLst/>
                          <a:latin typeface="Times New Roman" panose="02020603050405020304" pitchFamily="18" charset="0"/>
                          <a:ea typeface="標楷體" panose="03000509000000000000" pitchFamily="65" charset="-120"/>
                          <a:cs typeface="Calibri" panose="020F0502020204030204" pitchFamily="34" charset="0"/>
                        </a:rPr>
                        <a:t>檢視線上填報基本資料申請內容之完整性與正確性。</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p>
                      <a:pPr marL="342900" lvl="0" indent="-342900" algn="just">
                        <a:lnSpc>
                          <a:spcPct val="100000"/>
                        </a:lnSpc>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協助追蹤學校</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112</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學年度</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IET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計畫修訂。</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209528"/>
                  </a:ext>
                </a:extLst>
              </a:tr>
              <a:tr h="420572">
                <a:tc vMerge="1">
                  <a:txBody>
                    <a:bodyPr/>
                    <a:lstStyle/>
                    <a:p>
                      <a:endParaRPr lang="zh-TW" altLang="en-US"/>
                    </a:p>
                  </a:txBody>
                  <a:tcPr/>
                </a:tc>
                <a:tc>
                  <a:txBody>
                    <a:bodyPr/>
                    <a:lstStyle/>
                    <a:p>
                      <a:pPr algn="ctr" fontAlgn="base">
                        <a:lnSpc>
                          <a:spcPct val="1000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自訂</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lnSpc>
                          <a:spcPct val="100000"/>
                        </a:lnSpc>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502" marR="5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0000"/>
                        </a:lnSpc>
                        <a:spcAft>
                          <a:spcPts val="0"/>
                        </a:spcAft>
                      </a:pP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請依實際需求撰寫</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fontAlgn="base">
                        <a:lnSpc>
                          <a:spcPct val="100000"/>
                        </a:lnSpc>
                        <a:spcAft>
                          <a:spcPts val="0"/>
                        </a:spcAft>
                      </a:pPr>
                      <a:r>
                        <a:rPr lang="en-US" sz="16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699528"/>
                  </a:ext>
                </a:extLst>
              </a:tr>
              <a:tr h="347350">
                <a:tc gridSpan="4">
                  <a:txBody>
                    <a:bodyPr/>
                    <a:lstStyle/>
                    <a:p>
                      <a:pPr algn="just" fontAlgn="base">
                        <a:lnSpc>
                          <a:spcPct val="100000"/>
                        </a:lnSpc>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註：得視計畫內容需要自行新增欄位。</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9419" marR="5941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18026296"/>
                  </a:ext>
                </a:extLst>
              </a:tr>
            </a:tbl>
          </a:graphicData>
        </a:graphic>
      </p:graphicFrame>
    </p:spTree>
    <p:extLst>
      <p:ext uri="{BB962C8B-B14F-4D97-AF65-F5344CB8AC3E}">
        <p14:creationId xmlns:p14="http://schemas.microsoft.com/office/powerpoint/2010/main" val="972766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a:xfrm>
            <a:off x="0" y="130175"/>
            <a:ext cx="8270875" cy="1471613"/>
          </a:xfrm>
        </p:spPr>
        <p:txBody>
          <a:bodyPr/>
          <a:lstStyle/>
          <a:p>
            <a:pPr marL="0" lvl="0" indent="0">
              <a:buNone/>
            </a:pPr>
            <a:r>
              <a:rPr lang="zh-TW" altLang="en-US" b="1" kern="150" dirty="0">
                <a:latin typeface="Times New Roman" panose="02020603050405020304" pitchFamily="18" charset="0"/>
                <a:ea typeface="標楷體" panose="03000509000000000000" pitchFamily="65" charset="-120"/>
                <a:cs typeface="Times New Roman" panose="02020603050405020304" pitchFamily="18" charset="0"/>
              </a:rPr>
              <a:t>工作項目七：管理國際交流資料庫與資源分享平臺</a:t>
            </a:r>
            <a:endParaRPr lang="zh-TW" altLang="zh-TW" b="1" kern="2600" spc="-100" dirty="0">
              <a:latin typeface="Calibri Light" panose="020F0302020204030204" pitchFamily="34" charset="0"/>
              <a:ea typeface="標楷體" panose="03000509000000000000" pitchFamily="65" charset="-120"/>
              <a:cs typeface="Times New Roman" panose="02020603050405020304" pitchFamily="18" charset="0"/>
            </a:endParaRPr>
          </a:p>
        </p:txBody>
      </p:sp>
      <p:sp>
        <p:nvSpPr>
          <p:cNvPr id="6" name="投影片編號版面配置區 4"/>
          <p:cNvSpPr txBox="1">
            <a:spLocks/>
          </p:cNvSpPr>
          <p:nvPr/>
        </p:nvSpPr>
        <p:spPr>
          <a:xfrm>
            <a:off x="9167093" y="629184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rgbClr val="1B9D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5</a:t>
            </a:r>
            <a:endParaRPr kumimoji="0" lang="zh-TW" altLang="en-US" sz="14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graphicFrame>
        <p:nvGraphicFramePr>
          <p:cNvPr id="7" name="表格 6"/>
          <p:cNvGraphicFramePr>
            <a:graphicFrameLocks noGrp="1"/>
          </p:cNvGraphicFramePr>
          <p:nvPr>
            <p:extLst/>
          </p:nvPr>
        </p:nvGraphicFramePr>
        <p:xfrm>
          <a:off x="333730" y="886082"/>
          <a:ext cx="10859787" cy="5564622"/>
        </p:xfrm>
        <a:graphic>
          <a:graphicData uri="http://schemas.openxmlformats.org/drawingml/2006/table">
            <a:tbl>
              <a:tblPr firstRow="1" firstCol="1" bandRow="1"/>
              <a:tblGrid>
                <a:gridCol w="2569602">
                  <a:extLst>
                    <a:ext uri="{9D8B030D-6E8A-4147-A177-3AD203B41FA5}">
                      <a16:colId xmlns:a16="http://schemas.microsoft.com/office/drawing/2014/main" val="1640231416"/>
                    </a:ext>
                  </a:extLst>
                </a:gridCol>
                <a:gridCol w="451832">
                  <a:extLst>
                    <a:ext uri="{9D8B030D-6E8A-4147-A177-3AD203B41FA5}">
                      <a16:colId xmlns:a16="http://schemas.microsoft.com/office/drawing/2014/main" val="22434386"/>
                    </a:ext>
                  </a:extLst>
                </a:gridCol>
                <a:gridCol w="2569602">
                  <a:extLst>
                    <a:ext uri="{9D8B030D-6E8A-4147-A177-3AD203B41FA5}">
                      <a16:colId xmlns:a16="http://schemas.microsoft.com/office/drawing/2014/main" val="1163861840"/>
                    </a:ext>
                  </a:extLst>
                </a:gridCol>
                <a:gridCol w="2610678">
                  <a:extLst>
                    <a:ext uri="{9D8B030D-6E8A-4147-A177-3AD203B41FA5}">
                      <a16:colId xmlns:a16="http://schemas.microsoft.com/office/drawing/2014/main" val="4223943254"/>
                    </a:ext>
                  </a:extLst>
                </a:gridCol>
                <a:gridCol w="2610678">
                  <a:extLst>
                    <a:ext uri="{9D8B030D-6E8A-4147-A177-3AD203B41FA5}">
                      <a16:colId xmlns:a16="http://schemas.microsoft.com/office/drawing/2014/main" val="2647499796"/>
                    </a:ext>
                  </a:extLst>
                </a:gridCol>
                <a:gridCol w="47395">
                  <a:extLst>
                    <a:ext uri="{9D8B030D-6E8A-4147-A177-3AD203B41FA5}">
                      <a16:colId xmlns:a16="http://schemas.microsoft.com/office/drawing/2014/main" val="420414241"/>
                    </a:ext>
                  </a:extLst>
                </a:gridCol>
              </a:tblGrid>
              <a:tr h="685224">
                <a:tc gridSpan="3">
                  <a:txBody>
                    <a:bodyPr/>
                    <a:lstStyle/>
                    <a:p>
                      <a:pPr fontAlgn="base">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資源中心</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fontAlgn="base">
                        <a:spcAft>
                          <a:spcPts val="0"/>
                        </a:spcAft>
                      </a:pP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或合作學校</a:t>
                      </a:r>
                      <a:r>
                        <a:rPr lang="en-US" sz="1600" kern="150" dirty="0">
                          <a:effectLst/>
                          <a:latin typeface="Times New Roman" panose="02020603050405020304" pitchFamily="18" charset="0"/>
                          <a:ea typeface="標楷體" panose="03000509000000000000" pitchFamily="65" charset="-120"/>
                          <a:cs typeface="Calibri" panose="020F0502020204030204" pitchFamily="34"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2">
                  <a:txBody>
                    <a:bodyPr/>
                    <a:lstStyle/>
                    <a:p>
                      <a:pPr algn="ctr" fontAlgn="base">
                        <a:spcAft>
                          <a:spcPts val="0"/>
                        </a:spcAft>
                      </a:pP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縣／市</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學校（請寫學校全銜）</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base">
                        <a:spcAft>
                          <a:spcPts val="0"/>
                        </a:spcAft>
                      </a:pPr>
                      <a:r>
                        <a:rPr lang="en-US" sz="1600" kern="150">
                          <a:effectLst/>
                          <a:latin typeface="Calibri" panose="020F0502020204030204" pitchFamily="34" charset="0"/>
                          <a:ea typeface="標楷體" panose="03000509000000000000" pitchFamily="65" charset="-120"/>
                          <a:cs typeface="Times New Roman" panose="02020603050405020304" pitchFamily="18"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50" marR="6350" marT="0" marB="0">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0039270"/>
                  </a:ext>
                </a:extLst>
              </a:tr>
              <a:tr h="605920">
                <a:tc rowSpan="6">
                  <a:txBody>
                    <a:bodyPr/>
                    <a:lstStyle/>
                    <a:p>
                      <a:pPr algn="ctr" fontAlgn="base">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工作</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內容</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base">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基本</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ase">
                        <a:spcAft>
                          <a:spcPts val="0"/>
                        </a:spcAft>
                      </a:pPr>
                      <a:r>
                        <a:rPr lang="zh-TW" sz="1600" kern="150" dirty="0">
                          <a:effectLst/>
                          <a:latin typeface="Times New Roman" panose="02020603050405020304" pitchFamily="18" charset="0"/>
                          <a:ea typeface="標楷體" panose="03000509000000000000" pitchFamily="65" charset="-120"/>
                          <a:cs typeface="Calibri" panose="020F0502020204030204" pitchFamily="34" charset="0"/>
                        </a:rPr>
                        <a:t>資料庫</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子項工作</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內容說明</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新細明體" panose="02020500000000000000" pitchFamily="18" charset="-12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76821236"/>
                  </a:ext>
                </a:extLst>
              </a:tr>
              <a:tr h="124748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342900" lvl="0" indent="-342900" fontAlgn="base">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建置轄內各校與主題國家交流之實際資料</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Times New Roman" panose="02020603050405020304" pitchFamily="18" charset="0"/>
                        </a:rPr>
                        <a:t>依照實際狀況，整理匯入正確數據至</a:t>
                      </a:r>
                      <a:r>
                        <a:rPr lang="en-US" sz="1600" kern="150">
                          <a:effectLst/>
                          <a:latin typeface="Times New Roman" panose="02020603050405020304" pitchFamily="18" charset="0"/>
                          <a:ea typeface="標楷體" panose="03000509000000000000" pitchFamily="65" charset="-120"/>
                          <a:cs typeface="Times New Roman" panose="02020603050405020304" pitchFamily="18" charset="0"/>
                        </a:rPr>
                        <a:t>IEW</a:t>
                      </a:r>
                      <a:r>
                        <a:rPr lang="zh-TW" sz="1600" kern="150">
                          <a:effectLst/>
                          <a:latin typeface="Times New Roman" panose="02020603050405020304" pitchFamily="18" charset="0"/>
                          <a:ea typeface="標楷體" panose="03000509000000000000" pitchFamily="65" charset="-120"/>
                          <a:cs typeface="Times New Roman" panose="02020603050405020304" pitchFamily="18" charset="0"/>
                        </a:rPr>
                        <a:t>資料庫中，如交流學校、交流學生數量、交流形式等</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新細明體" panose="02020500000000000000" pitchFamily="18" charset="-12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99030418"/>
                  </a:ext>
                </a:extLst>
              </a:tr>
              <a:tr h="5132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zh-TW" sz="1600" kern="150">
                          <a:effectLst/>
                          <a:latin typeface="Calibri" panose="020F0502020204030204" pitchFamily="34" charset="0"/>
                          <a:ea typeface="標楷體" panose="03000509000000000000" pitchFamily="65" charset="-120"/>
                          <a:cs typeface="Times New Roman" panose="02020603050405020304" pitchFamily="18" charset="0"/>
                        </a:rPr>
                        <a:t>每月管理</a:t>
                      </a:r>
                      <a:r>
                        <a:rPr lang="en-US" sz="1600" kern="150">
                          <a:effectLst/>
                          <a:latin typeface="Calibri" panose="020F0502020204030204" pitchFamily="34" charset="0"/>
                          <a:ea typeface="標楷體" panose="03000509000000000000" pitchFamily="65" charset="-120"/>
                          <a:cs typeface="Times New Roman" panose="02020603050405020304" pitchFamily="18" charset="0"/>
                        </a:rPr>
                        <a:t>IEW</a:t>
                      </a:r>
                      <a:r>
                        <a:rPr lang="zh-TW" sz="1600" kern="150">
                          <a:effectLst/>
                          <a:latin typeface="Calibri" panose="020F0502020204030204" pitchFamily="34" charset="0"/>
                          <a:ea typeface="標楷體" panose="03000509000000000000" pitchFamily="65" charset="-120"/>
                          <a:cs typeface="Times New Roman" panose="02020603050405020304" pitchFamily="18" charset="0"/>
                        </a:rPr>
                        <a:t>資料庫</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Times New Roman" panose="02020603050405020304" pitchFamily="18" charset="0"/>
                        </a:rPr>
                        <a:t>排定時程定期檢視、更新資料庫</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新細明體" panose="02020500000000000000" pitchFamily="18" charset="-12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9863393"/>
                  </a:ext>
                </a:extLst>
              </a:tr>
              <a:tr h="612157">
                <a:tc vMerge="1">
                  <a:txBody>
                    <a:bodyPr/>
                    <a:lstStyle/>
                    <a:p>
                      <a:endParaRPr lang="zh-TW" altLang="en-US"/>
                    </a:p>
                  </a:txBody>
                  <a:tcPr/>
                </a:tc>
                <a:tc vMerge="1">
                  <a:txBody>
                    <a:bodyPr/>
                    <a:lstStyle/>
                    <a:p>
                      <a:endParaRPr lang="zh-TW" altLang="en-US"/>
                    </a:p>
                  </a:txBody>
                  <a:tcPr/>
                </a:tc>
                <a:tc rowSpan="2">
                  <a:txBody>
                    <a:bodyPr/>
                    <a:lstStyle/>
                    <a:p>
                      <a:pPr algn="ctr" fontAlgn="base">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資源分享平臺</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fontAlgn="base">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每月定期放置各項交流成果</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Times New Roman" panose="02020603050405020304" pitchFamily="18" charset="0"/>
                        </a:rPr>
                        <a:t>更新交流最新消息以及宣導分享平台共享</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新細明體" panose="02020500000000000000" pitchFamily="18" charset="-12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6108749"/>
                  </a:ext>
                </a:extLst>
              </a:tr>
              <a:tr h="5765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分享亮點成果</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成功案例</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panose="05000000000000000000" pitchFamily="2" charset="2"/>
                        <a:buChar char=""/>
                      </a:pPr>
                      <a:r>
                        <a:rPr lang="zh-TW" sz="1600" kern="150">
                          <a:effectLst/>
                          <a:latin typeface="Times New Roman" panose="02020603050405020304" pitchFamily="18" charset="0"/>
                          <a:ea typeface="標楷體" panose="03000509000000000000" pitchFamily="65" charset="-120"/>
                          <a:cs typeface="Times New Roman" panose="02020603050405020304" pitchFamily="18" charset="0"/>
                        </a:rPr>
                        <a:t>邀請特色交流案例定期分享，提供各校反思、精進與修正</a:t>
                      </a:r>
                      <a:endParaRPr lang="zh-TW" sz="1600" kern="150">
                        <a:effectLst/>
                        <a:latin typeface="Calibri" panose="020F0502020204030204" pitchFamily="34"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新細明體" panose="02020500000000000000" pitchFamily="18" charset="-12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5558553"/>
                  </a:ext>
                </a:extLst>
              </a:tr>
              <a:tr h="730668">
                <a:tc vMerge="1">
                  <a:txBody>
                    <a:bodyPr/>
                    <a:lstStyle/>
                    <a:p>
                      <a:endParaRPr lang="zh-TW" altLang="en-US"/>
                    </a:p>
                  </a:txBody>
                  <a:tcPr/>
                </a:tc>
                <a:tc>
                  <a:txBody>
                    <a:bodyPr/>
                    <a:lstStyle/>
                    <a:p>
                      <a:pPr algn="ctr" fontAlgn="base">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自訂</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600" kern="150">
                          <a:effectLst/>
                          <a:latin typeface="Times New Roman" panose="02020603050405020304" pitchFamily="18" charset="0"/>
                          <a:ea typeface="標楷體" panose="03000509000000000000" pitchFamily="65" charset="-120"/>
                          <a:cs typeface="Calibri" panose="020F0502020204030204" pitchFamily="34" charset="0"/>
                        </a:rPr>
                        <a:t>請依實際需求撰寫</a:t>
                      </a:r>
                      <a:r>
                        <a:rPr lang="en-US" sz="16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600" kern="15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kern="100">
                          <a:effectLst/>
                          <a:latin typeface="Calibri" panose="020F0502020204030204" pitchFamily="34" charset="0"/>
                          <a:ea typeface="新細明體" panose="02020500000000000000" pitchFamily="18" charset="-12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3031700"/>
                  </a:ext>
                </a:extLst>
              </a:tr>
              <a:tr h="438401">
                <a:tc gridSpan="5">
                  <a:txBody>
                    <a:bodyPr/>
                    <a:lstStyle/>
                    <a:p>
                      <a:pPr algn="just" fontAlgn="base">
                        <a:spcAft>
                          <a:spcPts val="0"/>
                        </a:spcAft>
                      </a:pPr>
                      <a:r>
                        <a:rPr lang="zh-TW" sz="1600" kern="150">
                          <a:effectLst/>
                          <a:latin typeface="Times New Roman" panose="02020603050405020304" pitchFamily="18" charset="0"/>
                          <a:ea typeface="標楷體" panose="03000509000000000000" pitchFamily="65" charset="-120"/>
                          <a:cs typeface="Calibri" panose="020F0502020204030204" pitchFamily="34" charset="0"/>
                        </a:rPr>
                        <a:t>註：得視計畫內容需要自行新增欄位。</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1600" kern="100" dirty="0">
                          <a:effectLst/>
                          <a:latin typeface="Calibri" panose="020F0502020204030204" pitchFamily="34" charset="0"/>
                          <a:ea typeface="新細明體" panose="02020500000000000000" pitchFamily="18" charset="-120"/>
                          <a:cs typeface="Times New Roman" panose="02020603050405020304" pitchFamily="18" charset="0"/>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7664838"/>
                  </a:ext>
                </a:extLst>
              </a:tr>
            </a:tbl>
          </a:graphicData>
        </a:graphic>
      </p:graphicFrame>
    </p:spTree>
    <p:extLst>
      <p:ext uri="{BB962C8B-B14F-4D97-AF65-F5344CB8AC3E}">
        <p14:creationId xmlns:p14="http://schemas.microsoft.com/office/powerpoint/2010/main" val="4201914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a:xfrm>
            <a:off x="0" y="182563"/>
            <a:ext cx="8270875" cy="1471612"/>
          </a:xfrm>
        </p:spPr>
        <p:txBody>
          <a:bodyPr/>
          <a:lstStyle/>
          <a:p>
            <a:pPr marL="0" lvl="0" indent="0">
              <a:buNone/>
            </a:pPr>
            <a:r>
              <a:rPr lang="zh-TW" altLang="zh-TW" b="1" kern="150" dirty="0">
                <a:latin typeface="Times New Roman" panose="02020603050405020304" pitchFamily="18" charset="0"/>
                <a:ea typeface="標楷體" panose="03000509000000000000" pitchFamily="65" charset="-120"/>
                <a:cs typeface="Times New Roman" panose="02020603050405020304" pitchFamily="18" charset="0"/>
              </a:rPr>
              <a:t>工作項目八：其他創意方案</a:t>
            </a:r>
            <a:endParaRPr lang="zh-TW" altLang="zh-TW" b="1" kern="2600" spc="-100" dirty="0">
              <a:latin typeface="Calibri Light" panose="020F0302020204030204" pitchFamily="34" charset="0"/>
              <a:ea typeface="標楷體" panose="03000509000000000000" pitchFamily="65" charset="-120"/>
              <a:cs typeface="Times New Roman" panose="02020603050405020304" pitchFamily="18" charset="0"/>
            </a:endParaRPr>
          </a:p>
        </p:txBody>
      </p:sp>
      <p:sp>
        <p:nvSpPr>
          <p:cNvPr id="6" name="投影片編號版面配置區 4"/>
          <p:cNvSpPr txBox="1">
            <a:spLocks/>
          </p:cNvSpPr>
          <p:nvPr/>
        </p:nvSpPr>
        <p:spPr>
          <a:xfrm>
            <a:off x="9167093" y="629184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rgbClr val="1B9D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4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graphicFrame>
        <p:nvGraphicFramePr>
          <p:cNvPr id="7" name="表格 6"/>
          <p:cNvGraphicFramePr>
            <a:graphicFrameLocks noGrp="1"/>
          </p:cNvGraphicFramePr>
          <p:nvPr>
            <p:extLst/>
          </p:nvPr>
        </p:nvGraphicFramePr>
        <p:xfrm>
          <a:off x="322607" y="984797"/>
          <a:ext cx="11039076" cy="5226816"/>
        </p:xfrm>
        <a:graphic>
          <a:graphicData uri="http://schemas.openxmlformats.org/drawingml/2006/table">
            <a:tbl>
              <a:tblPr firstRow="1" firstCol="1" bandRow="1"/>
              <a:tblGrid>
                <a:gridCol w="2392499">
                  <a:extLst>
                    <a:ext uri="{9D8B030D-6E8A-4147-A177-3AD203B41FA5}">
                      <a16:colId xmlns:a16="http://schemas.microsoft.com/office/drawing/2014/main" val="3598963432"/>
                    </a:ext>
                  </a:extLst>
                </a:gridCol>
                <a:gridCol w="858553">
                  <a:extLst>
                    <a:ext uri="{9D8B030D-6E8A-4147-A177-3AD203B41FA5}">
                      <a16:colId xmlns:a16="http://schemas.microsoft.com/office/drawing/2014/main" val="4181606732"/>
                    </a:ext>
                  </a:extLst>
                </a:gridCol>
                <a:gridCol w="3894012">
                  <a:extLst>
                    <a:ext uri="{9D8B030D-6E8A-4147-A177-3AD203B41FA5}">
                      <a16:colId xmlns:a16="http://schemas.microsoft.com/office/drawing/2014/main" val="2628831094"/>
                    </a:ext>
                  </a:extLst>
                </a:gridCol>
                <a:gridCol w="3894012">
                  <a:extLst>
                    <a:ext uri="{9D8B030D-6E8A-4147-A177-3AD203B41FA5}">
                      <a16:colId xmlns:a16="http://schemas.microsoft.com/office/drawing/2014/main" val="1134870214"/>
                    </a:ext>
                  </a:extLst>
                </a:gridCol>
              </a:tblGrid>
              <a:tr h="632434">
                <a:tc gridSpan="2">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資源中心</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或合作學校</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base">
                        <a:spcAft>
                          <a:spcPts val="0"/>
                        </a:spcAft>
                      </a:pPr>
                      <a:r>
                        <a:rPr lang="en-US" sz="20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2000" kern="150" dirty="0">
                          <a:effectLst/>
                          <a:latin typeface="Times New Roman" panose="02020603050405020304" pitchFamily="18" charset="0"/>
                          <a:ea typeface="標楷體" panose="03000509000000000000" pitchFamily="65" charset="-120"/>
                          <a:cs typeface="Calibri" panose="020F0502020204030204" pitchFamily="34" charset="0"/>
                        </a:rPr>
                        <a:t>縣／市</a:t>
                      </a:r>
                      <a:r>
                        <a:rPr lang="en-US" sz="2000" kern="150" dirty="0">
                          <a:effectLst/>
                          <a:latin typeface="Times New Roman" panose="02020603050405020304" pitchFamily="18" charset="0"/>
                          <a:ea typeface="標楷體" panose="03000509000000000000" pitchFamily="65" charset="-120"/>
                          <a:cs typeface="Calibri" panose="020F0502020204030204" pitchFamily="34" charset="0"/>
                        </a:rPr>
                        <a:t>○○</a:t>
                      </a:r>
                      <a:r>
                        <a:rPr lang="zh-TW" sz="2000" kern="150" dirty="0">
                          <a:effectLst/>
                          <a:latin typeface="Times New Roman" panose="02020603050405020304" pitchFamily="18" charset="0"/>
                          <a:ea typeface="標楷體" panose="03000509000000000000" pitchFamily="65" charset="-120"/>
                          <a:cs typeface="Calibri" panose="020F0502020204030204" pitchFamily="34" charset="0"/>
                        </a:rPr>
                        <a:t>學校（請寫學校全銜）</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48774173"/>
                  </a:ext>
                </a:extLst>
              </a:tr>
              <a:tr h="443470">
                <a:tc rowSpan="6">
                  <a:txBody>
                    <a:bodyPr/>
                    <a:lstStyle/>
                    <a:p>
                      <a:pPr algn="ctr"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工作內容</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自訂</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項目</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805" marR="5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子項工作</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zh-TW" sz="1800" kern="150">
                          <a:effectLst/>
                          <a:latin typeface="Times New Roman" panose="02020603050405020304" pitchFamily="18" charset="0"/>
                          <a:ea typeface="標楷體" panose="03000509000000000000" pitchFamily="65" charset="-120"/>
                          <a:cs typeface="Calibri" panose="020F0502020204030204" pitchFamily="34" charset="0"/>
                        </a:rPr>
                        <a:t>內容說明</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11965"/>
                  </a:ext>
                </a:extLst>
              </a:tr>
              <a:tr h="702161">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r>
                        <a:rPr lang="zh-TW" sz="1800" kern="150">
                          <a:effectLst/>
                          <a:latin typeface="Times New Roman" panose="02020603050405020304" pitchFamily="18" charset="0"/>
                          <a:ea typeface="標楷體" panose="03000509000000000000" pitchFamily="65" charset="-120"/>
                          <a:cs typeface="Calibri" panose="020F0502020204030204" pitchFamily="34" charset="0"/>
                        </a:rPr>
                        <a:t>請依實際需求撰寫</a:t>
                      </a:r>
                      <a:r>
                        <a:rPr lang="en-US" sz="1800" kern="150">
                          <a:effectLst/>
                          <a:latin typeface="Times New Roman" panose="02020603050405020304" pitchFamily="18" charset="0"/>
                          <a:ea typeface="標楷體" panose="03000509000000000000" pitchFamily="65" charset="-120"/>
                          <a:cs typeface="Calibri" panose="020F0502020204030204" pitchFamily="34" charset="0"/>
                        </a:rPr>
                        <a:t>)</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260959"/>
                  </a:ext>
                </a:extLst>
              </a:tr>
              <a:tr h="702161">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en-US" sz="1800" kern="150" dirty="0">
                          <a:effectLst/>
                          <a:latin typeface="Calibri" panose="020F0502020204030204" pitchFamily="34" charset="0"/>
                          <a:ea typeface="標楷體" panose="03000509000000000000" pitchFamily="65" charset="-12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algn="just" fontAlgn="base">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177021"/>
                  </a:ext>
                </a:extLst>
              </a:tr>
              <a:tr h="774679">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en-US" sz="1800" kern="150">
                          <a:effectLst/>
                          <a:latin typeface="Calibri" panose="020F0502020204030204" pitchFamily="34" charset="0"/>
                          <a:ea typeface="標楷體" panose="03000509000000000000" pitchFamily="65" charset="-120"/>
                          <a:cs typeface="Times New Roman" panose="02020603050405020304" pitchFamily="18"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418750"/>
                  </a:ext>
                </a:extLst>
              </a:tr>
              <a:tr h="785836">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800" kern="150">
                          <a:effectLst/>
                          <a:latin typeface="Calibri" panose="020F0502020204030204" pitchFamily="34" charset="0"/>
                          <a:ea typeface="標楷體" panose="03000509000000000000" pitchFamily="65" charset="-120"/>
                          <a:cs typeface="Times New Roman" panose="02020603050405020304" pitchFamily="18"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9671"/>
                  </a:ext>
                </a:extLst>
              </a:tr>
              <a:tr h="785836">
                <a:tc vMerge="1">
                  <a:txBody>
                    <a:bodyPr/>
                    <a:lstStyle/>
                    <a:p>
                      <a:endParaRPr lang="zh-TW" altLang="en-US"/>
                    </a:p>
                  </a:txBody>
                  <a:tcPr/>
                </a:tc>
                <a:tc vMerge="1">
                  <a:txBody>
                    <a:bodyPr/>
                    <a:lstStyle/>
                    <a:p>
                      <a:endParaRPr lang="zh-TW" altLang="en-US"/>
                    </a:p>
                  </a:txBody>
                  <a:tcPr/>
                </a:tc>
                <a:tc>
                  <a:txBody>
                    <a:bodyPr/>
                    <a:lstStyle/>
                    <a:p>
                      <a:pPr marL="342900" lvl="0" indent="-342900" algn="just" fontAlgn="base">
                        <a:spcAft>
                          <a:spcPts val="0"/>
                        </a:spcAft>
                        <a:buFont typeface="+mj-lt"/>
                        <a:buAutoNum type="arabicPeriod"/>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en-US" sz="1800" kern="150">
                          <a:effectLst/>
                          <a:latin typeface="Times New Roman" panose="02020603050405020304" pitchFamily="18" charset="0"/>
                          <a:ea typeface="標楷體" panose="03000509000000000000" pitchFamily="65" charset="-120"/>
                          <a:cs typeface="Calibri" panose="020F0502020204030204" pitchFamily="34" charset="0"/>
                        </a:rPr>
                        <a:t> </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278309"/>
                  </a:ext>
                </a:extLst>
              </a:tr>
              <a:tr h="400239">
                <a:tc gridSpan="4">
                  <a:txBody>
                    <a:bodyPr/>
                    <a:lstStyle/>
                    <a:p>
                      <a:pPr algn="just" fontAlgn="base">
                        <a:spcAft>
                          <a:spcPts val="0"/>
                        </a:spcAft>
                      </a:pPr>
                      <a:r>
                        <a:rPr lang="zh-TW" sz="1800" kern="150" dirty="0">
                          <a:effectLst/>
                          <a:latin typeface="Times New Roman" panose="02020603050405020304" pitchFamily="18" charset="0"/>
                          <a:ea typeface="標楷體" panose="03000509000000000000" pitchFamily="65" charset="-120"/>
                          <a:cs typeface="Calibri" panose="020F0502020204030204" pitchFamily="34" charset="0"/>
                        </a:rPr>
                        <a:t>註：得視計畫內容需要自行新增欄位。</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2693" marR="626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82829690"/>
                  </a:ext>
                </a:extLst>
              </a:tr>
            </a:tbl>
          </a:graphicData>
        </a:graphic>
      </p:graphicFrame>
    </p:spTree>
    <p:extLst>
      <p:ext uri="{BB962C8B-B14F-4D97-AF65-F5344CB8AC3E}">
        <p14:creationId xmlns:p14="http://schemas.microsoft.com/office/powerpoint/2010/main" val="1334533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717288"/>
          </a:xfrm>
        </p:spPr>
        <p:txBody>
          <a:bodyPr>
            <a:normAutofit/>
          </a:bodyPr>
          <a:lstStyle/>
          <a:p>
            <a:r>
              <a:rPr lang="zh-TW" altLang="zh-TW" sz="3400" dirty="0"/>
              <a:t>教育部國民及學前教育署補助推動國際教育旅行經費作業要點</a:t>
            </a:r>
            <a:r>
              <a:rPr lang="en-US" altLang="zh-TW" sz="3400" dirty="0" smtClean="0">
                <a:latin typeface="+mj-ea"/>
              </a:rPr>
              <a:t>-1</a:t>
            </a:r>
            <a:endParaRPr lang="zh-TW" altLang="en-US" sz="3400" dirty="0"/>
          </a:p>
        </p:txBody>
      </p:sp>
      <p:sp>
        <p:nvSpPr>
          <p:cNvPr id="3" name="內容版面配置區 2"/>
          <p:cNvSpPr>
            <a:spLocks noGrp="1"/>
          </p:cNvSpPr>
          <p:nvPr>
            <p:ph idx="1"/>
          </p:nvPr>
        </p:nvSpPr>
        <p:spPr>
          <a:xfrm>
            <a:off x="838200" y="2093254"/>
            <a:ext cx="10515600" cy="4351338"/>
          </a:xfrm>
        </p:spPr>
        <p:txBody>
          <a:bodyPr/>
          <a:lstStyle/>
          <a:p>
            <a:r>
              <a:rPr lang="zh-TW" altLang="zh-TW" dirty="0" smtClean="0">
                <a:latin typeface="標楷體" panose="03000509000000000000" pitchFamily="65" charset="-120"/>
                <a:ea typeface="標楷體" panose="03000509000000000000" pitchFamily="65" charset="-120"/>
              </a:rPr>
              <a:t>以補助日本、韓國且行程以六天五夜為原則，參訪學校至少一校。</a:t>
            </a:r>
          </a:p>
          <a:p>
            <a:r>
              <a:rPr lang="zh-TW" altLang="zh-TW" dirty="0" smtClean="0">
                <a:latin typeface="標楷體" panose="03000509000000000000" pitchFamily="65" charset="-120"/>
                <a:ea typeface="標楷體" panose="03000509000000000000" pitchFamily="65" charset="-120"/>
              </a:rPr>
              <a:t>學生每十五人，補助隨團輔導老師一人全額團費；其中有身心障礙學生四人以上者，每身心障礙學生四人，另補助隨團工作人員一人全額團費。</a:t>
            </a:r>
          </a:p>
          <a:p>
            <a:r>
              <a:rPr lang="zh-TW" altLang="zh-TW" dirty="0" smtClean="0">
                <a:latin typeface="標楷體" panose="03000509000000000000" pitchFamily="65" charset="-120"/>
                <a:ea typeface="標楷體" panose="03000509000000000000" pitchFamily="65" charset="-120"/>
              </a:rPr>
              <a:t>原住民、低收入戶、中低收入戶或身心障礙，並持有證明文件之學生者，可申請補助，補助人數以該團人數百分之二十為上限，補助全額團費。</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51592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25563"/>
          </a:xfrm>
        </p:spPr>
        <p:txBody>
          <a:bodyPr>
            <a:normAutofit/>
          </a:bodyPr>
          <a:lstStyle/>
          <a:p>
            <a:r>
              <a:rPr lang="zh-TW" altLang="zh-TW" sz="3400" dirty="0"/>
              <a:t>教育部國民及學前教育署補助推動國際教育旅行經費作業要點</a:t>
            </a:r>
            <a:r>
              <a:rPr lang="en-US" altLang="zh-TW" sz="3400" dirty="0" smtClean="0">
                <a:latin typeface="+mj-ea"/>
              </a:rPr>
              <a:t>-2</a:t>
            </a:r>
            <a:endParaRPr lang="zh-TW" altLang="en-US" sz="3400" dirty="0"/>
          </a:p>
        </p:txBody>
      </p:sp>
      <p:sp>
        <p:nvSpPr>
          <p:cNvPr id="3" name="內容版面配置區 2"/>
          <p:cNvSpPr>
            <a:spLocks noGrp="1"/>
          </p:cNvSpPr>
          <p:nvPr>
            <p:ph idx="1"/>
          </p:nvPr>
        </p:nvSpPr>
        <p:spPr>
          <a:xfrm>
            <a:off x="838200" y="1825625"/>
            <a:ext cx="10515600" cy="4226832"/>
          </a:xfrm>
        </p:spPr>
        <p:txBody>
          <a:bodyPr/>
          <a:lstStyle/>
          <a:p>
            <a:pPr lvl="1"/>
            <a:r>
              <a:rPr lang="zh-TW" altLang="zh-TW" sz="2800" dirty="0" smtClean="0">
                <a:latin typeface="標楷體" panose="03000509000000000000" pitchFamily="65" charset="-120"/>
                <a:ea typeface="標楷體" panose="03000509000000000000" pitchFamily="65" charset="-120"/>
              </a:rPr>
              <a:t>特殊教育學校身心障礙學生每團人數八人以上者，每達八人，除其中一人補助全額團費外，其餘每人補助一萬元；每四人，得配置一位工作人員隨隊輔導，工作人員每人補助全額團費。</a:t>
            </a:r>
            <a:endParaRPr lang="en-US" altLang="zh-TW" sz="2800" dirty="0" smtClean="0">
              <a:latin typeface="標楷體" panose="03000509000000000000" pitchFamily="65" charset="-120"/>
              <a:ea typeface="標楷體" panose="03000509000000000000" pitchFamily="65" charset="-120"/>
            </a:endParaRPr>
          </a:p>
          <a:p>
            <a:pPr lvl="1"/>
            <a:r>
              <a:rPr lang="zh-TW" altLang="zh-TW" sz="2800" dirty="0" smtClean="0">
                <a:latin typeface="標楷體" panose="03000509000000000000" pitchFamily="65" charset="-120"/>
                <a:ea typeface="標楷體" panose="03000509000000000000" pitchFamily="65" charset="-120"/>
              </a:rPr>
              <a:t>同一學校（包括數校）申請前往同一國別之計畫，每學年度以一次為限。學校具原住民、低收入戶、中低收入戶或身心障礙學生，未能依本要點予以補助，且該學生無法負擔者，學校得協助籌措。</a:t>
            </a:r>
          </a:p>
          <a:p>
            <a:pPr lvl="1"/>
            <a:r>
              <a:rPr lang="zh-TW" altLang="zh-TW" sz="2800" dirty="0" smtClean="0">
                <a:latin typeface="標楷體" panose="03000509000000000000" pitchFamily="65" charset="-120"/>
                <a:ea typeface="標楷體" panose="03000509000000000000" pitchFamily="65" charset="-120"/>
              </a:rPr>
              <a:t>補助每團一萬元作為發展國際教育旅行課程之經費。</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9597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136487"/>
            <a:ext cx="4873488" cy="6584988"/>
          </a:xfrm>
        </p:spPr>
        <p:txBody>
          <a:bodyPr/>
          <a:lstStyle/>
          <a:p>
            <a:pPr lvl="1" algn="l" rtl="0">
              <a:lnSpc>
                <a:spcPct val="90000"/>
              </a:lnSpc>
              <a:spcBef>
                <a:spcPct val="0"/>
              </a:spcBef>
            </a:pPr>
            <a:r>
              <a:rPr lang="zh-TW" altLang="zh-TW" sz="3600" dirty="0" smtClean="0">
                <a:latin typeface="標楷體" panose="03000509000000000000" pitchFamily="65" charset="-120"/>
                <a:ea typeface="標楷體" panose="03000509000000000000" pitchFamily="65" charset="-120"/>
              </a:rPr>
              <a:t>國際教育旅行補助</a:t>
            </a:r>
            <a:r>
              <a:rPr lang="zh-TW" altLang="en-US" sz="3600" dirty="0" smtClean="0">
                <a:latin typeface="標楷體" panose="03000509000000000000" pitchFamily="65" charset="-120"/>
                <a:ea typeface="標楷體" panose="03000509000000000000" pitchFamily="65" charset="-120"/>
              </a:rPr>
              <a:t>計畫</a:t>
            </a:r>
            <a:r>
              <a:rPr lang="zh-TW" altLang="en-US" sz="3600" dirty="0" smtClean="0">
                <a:solidFill>
                  <a:schemeClr val="tx1"/>
                </a:solidFill>
                <a:latin typeface="標楷體" panose="03000509000000000000" pitchFamily="65" charset="-120"/>
                <a:ea typeface="標楷體" panose="03000509000000000000" pitchFamily="65" charset="-120"/>
              </a:rPr>
              <a:t>申請表</a:t>
            </a:r>
            <a:r>
              <a:rPr lang="en-US" altLang="zh-TW" sz="3600" b="1" dirty="0" smtClean="0">
                <a:solidFill>
                  <a:schemeClr val="tx1"/>
                </a:solidFill>
                <a:latin typeface="+mj-ea"/>
                <a:ea typeface="+mj-ea"/>
              </a:rPr>
              <a:t/>
            </a:r>
            <a:br>
              <a:rPr lang="en-US" altLang="zh-TW" sz="3600" b="1" dirty="0" smtClean="0">
                <a:solidFill>
                  <a:schemeClr val="tx1"/>
                </a:solidFill>
                <a:latin typeface="+mj-ea"/>
                <a:ea typeface="+mj-ea"/>
              </a:rPr>
            </a:br>
            <a:endParaRPr lang="zh-TW" altLang="en-US" dirty="0">
              <a:solidFill>
                <a:schemeClr val="tx1"/>
              </a:solidFill>
              <a:latin typeface="+mj-ea"/>
              <a:ea typeface="+mj-ea"/>
            </a:endParaRPr>
          </a:p>
        </p:txBody>
      </p:sp>
      <p:graphicFrame>
        <p:nvGraphicFramePr>
          <p:cNvPr id="5" name="表格 4"/>
          <p:cNvGraphicFramePr>
            <a:graphicFrameLocks noGrp="1"/>
          </p:cNvGraphicFramePr>
          <p:nvPr>
            <p:extLst/>
          </p:nvPr>
        </p:nvGraphicFramePr>
        <p:xfrm>
          <a:off x="5616497" y="0"/>
          <a:ext cx="5988206" cy="6869151"/>
        </p:xfrm>
        <a:graphic>
          <a:graphicData uri="http://schemas.openxmlformats.org/drawingml/2006/table">
            <a:tbl>
              <a:tblPr firstRow="1" firstCol="1" lastRow="1" lastCol="1" bandRow="1" bandCol="1">
                <a:tableStyleId>{5940675A-B579-460E-94D1-54222C63F5DA}</a:tableStyleId>
              </a:tblPr>
              <a:tblGrid>
                <a:gridCol w="691377">
                  <a:extLst>
                    <a:ext uri="{9D8B030D-6E8A-4147-A177-3AD203B41FA5}">
                      <a16:colId xmlns:a16="http://schemas.microsoft.com/office/drawing/2014/main" val="1066158856"/>
                    </a:ext>
                  </a:extLst>
                </a:gridCol>
                <a:gridCol w="936703">
                  <a:extLst>
                    <a:ext uri="{9D8B030D-6E8A-4147-A177-3AD203B41FA5}">
                      <a16:colId xmlns:a16="http://schemas.microsoft.com/office/drawing/2014/main" val="3926063327"/>
                    </a:ext>
                  </a:extLst>
                </a:gridCol>
                <a:gridCol w="636298">
                  <a:extLst>
                    <a:ext uri="{9D8B030D-6E8A-4147-A177-3AD203B41FA5}">
                      <a16:colId xmlns:a16="http://schemas.microsoft.com/office/drawing/2014/main" val="171787496"/>
                    </a:ext>
                  </a:extLst>
                </a:gridCol>
                <a:gridCol w="67257">
                  <a:extLst>
                    <a:ext uri="{9D8B030D-6E8A-4147-A177-3AD203B41FA5}">
                      <a16:colId xmlns:a16="http://schemas.microsoft.com/office/drawing/2014/main" val="2590161344"/>
                    </a:ext>
                  </a:extLst>
                </a:gridCol>
                <a:gridCol w="500776">
                  <a:extLst>
                    <a:ext uri="{9D8B030D-6E8A-4147-A177-3AD203B41FA5}">
                      <a16:colId xmlns:a16="http://schemas.microsoft.com/office/drawing/2014/main" val="190076436"/>
                    </a:ext>
                  </a:extLst>
                </a:gridCol>
                <a:gridCol w="702527">
                  <a:extLst>
                    <a:ext uri="{9D8B030D-6E8A-4147-A177-3AD203B41FA5}">
                      <a16:colId xmlns:a16="http://schemas.microsoft.com/office/drawing/2014/main" val="2617844417"/>
                    </a:ext>
                  </a:extLst>
                </a:gridCol>
                <a:gridCol w="365623">
                  <a:extLst>
                    <a:ext uri="{9D8B030D-6E8A-4147-A177-3AD203B41FA5}">
                      <a16:colId xmlns:a16="http://schemas.microsoft.com/office/drawing/2014/main" val="2285096226"/>
                    </a:ext>
                  </a:extLst>
                </a:gridCol>
                <a:gridCol w="496548">
                  <a:extLst>
                    <a:ext uri="{9D8B030D-6E8A-4147-A177-3AD203B41FA5}">
                      <a16:colId xmlns:a16="http://schemas.microsoft.com/office/drawing/2014/main" val="198273522"/>
                    </a:ext>
                  </a:extLst>
                </a:gridCol>
                <a:gridCol w="67257">
                  <a:extLst>
                    <a:ext uri="{9D8B030D-6E8A-4147-A177-3AD203B41FA5}">
                      <a16:colId xmlns:a16="http://schemas.microsoft.com/office/drawing/2014/main" val="2002385722"/>
                    </a:ext>
                  </a:extLst>
                </a:gridCol>
                <a:gridCol w="609440">
                  <a:extLst>
                    <a:ext uri="{9D8B030D-6E8A-4147-A177-3AD203B41FA5}">
                      <a16:colId xmlns:a16="http://schemas.microsoft.com/office/drawing/2014/main" val="4233315200"/>
                    </a:ext>
                  </a:extLst>
                </a:gridCol>
                <a:gridCol w="446049">
                  <a:extLst>
                    <a:ext uri="{9D8B030D-6E8A-4147-A177-3AD203B41FA5}">
                      <a16:colId xmlns:a16="http://schemas.microsoft.com/office/drawing/2014/main" val="2428852444"/>
                    </a:ext>
                  </a:extLst>
                </a:gridCol>
                <a:gridCol w="468351">
                  <a:extLst>
                    <a:ext uri="{9D8B030D-6E8A-4147-A177-3AD203B41FA5}">
                      <a16:colId xmlns:a16="http://schemas.microsoft.com/office/drawing/2014/main" val="1331417071"/>
                    </a:ext>
                  </a:extLst>
                </a:gridCol>
              </a:tblGrid>
              <a:tr h="211590">
                <a:tc rowSpan="12">
                  <a:txBody>
                    <a:bodyPr/>
                    <a:lstStyle/>
                    <a:p>
                      <a:pPr marL="90170" marR="37465" indent="2540">
                        <a:spcAft>
                          <a:spcPts val="0"/>
                        </a:spcAft>
                      </a:pPr>
                      <a:r>
                        <a:rPr lang="zh-TW" sz="1100" spc="-20" dirty="0">
                          <a:effectLst/>
                          <a:latin typeface="標楷體" panose="03000509000000000000" pitchFamily="65" charset="-120"/>
                          <a:ea typeface="標楷體" panose="03000509000000000000" pitchFamily="65" charset="-120"/>
                        </a:rPr>
                        <a:t>申請學校</a:t>
                      </a:r>
                      <a:endParaRPr lang="zh-TW" sz="1100" dirty="0">
                        <a:effectLst/>
                        <a:latin typeface="標楷體" panose="03000509000000000000" pitchFamily="65" charset="-120"/>
                        <a:ea typeface="標楷體" panose="03000509000000000000" pitchFamily="65" charset="-120"/>
                      </a:endParaRPr>
                    </a:p>
                    <a:p>
                      <a:pPr marL="90170" marR="37465" indent="2540">
                        <a:spcAft>
                          <a:spcPts val="0"/>
                        </a:spcAft>
                      </a:pPr>
                      <a:r>
                        <a:rPr lang="zh-TW" sz="1100" spc="-20" dirty="0">
                          <a:effectLst/>
                          <a:latin typeface="標楷體" panose="03000509000000000000" pitchFamily="65" charset="-120"/>
                          <a:ea typeface="標楷體" panose="03000509000000000000" pitchFamily="65" charset="-120"/>
                        </a:rPr>
                        <a:t>基本資料</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2">
                  <a:txBody>
                    <a:bodyPr/>
                    <a:lstStyle/>
                    <a:p>
                      <a:pPr algn="ctr">
                        <a:spcAft>
                          <a:spcPts val="0"/>
                        </a:spcAft>
                      </a:pPr>
                      <a:r>
                        <a:rPr lang="zh-TW" sz="1100" spc="185">
                          <a:effectLst/>
                          <a:latin typeface="標楷體" panose="03000509000000000000" pitchFamily="65" charset="-120"/>
                          <a:ea typeface="標楷體" panose="03000509000000000000" pitchFamily="65" charset="-120"/>
                        </a:rPr>
                        <a:t>學校名稱</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pPr>
                        <a:spcAft>
                          <a:spcPts val="0"/>
                        </a:spcAft>
                      </a:pPr>
                      <a:endParaRPr lang="zh-TW" sz="11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9">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50500195"/>
                  </a:ext>
                </a:extLst>
              </a:tr>
              <a:tr h="89166">
                <a:tc vMerge="1">
                  <a:txBody>
                    <a:bodyPr/>
                    <a:lstStyle/>
                    <a:p>
                      <a:endParaRPr lang="zh-TW" altLang="en-US"/>
                    </a:p>
                  </a:txBody>
                  <a:tcPr/>
                </a:tc>
                <a:tc gridSpan="2">
                  <a:txBody>
                    <a:bodyPr/>
                    <a:lstStyle/>
                    <a:p>
                      <a:pPr algn="ctr">
                        <a:spcAft>
                          <a:spcPts val="0"/>
                        </a:spcAft>
                      </a:pPr>
                      <a:r>
                        <a:rPr lang="zh-TW" sz="1100" spc="185">
                          <a:effectLst/>
                          <a:latin typeface="標楷體" panose="03000509000000000000" pitchFamily="65" charset="-120"/>
                          <a:ea typeface="標楷體" panose="03000509000000000000" pitchFamily="65" charset="-120"/>
                        </a:rPr>
                        <a:t>學校代碼</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pPr>
                        <a:spcAft>
                          <a:spcPts val="0"/>
                        </a:spcAft>
                      </a:pPr>
                      <a:endParaRPr lang="zh-TW" sz="11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9">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550057047"/>
                  </a:ext>
                </a:extLst>
              </a:tr>
              <a:tr h="89477">
                <a:tc vMerge="1">
                  <a:txBody>
                    <a:bodyPr/>
                    <a:lstStyle/>
                    <a:p>
                      <a:endParaRPr lang="zh-TW" altLang="en-US"/>
                    </a:p>
                  </a:txBody>
                  <a:tcPr/>
                </a:tc>
                <a:tc gridSpan="2">
                  <a:txBody>
                    <a:bodyPr/>
                    <a:lstStyle/>
                    <a:p>
                      <a:pPr algn="ctr">
                        <a:spcAft>
                          <a:spcPts val="0"/>
                        </a:spcAft>
                      </a:pPr>
                      <a:r>
                        <a:rPr lang="zh-TW" sz="1100" dirty="0">
                          <a:effectLst/>
                          <a:latin typeface="標楷體" panose="03000509000000000000" pitchFamily="65" charset="-120"/>
                          <a:ea typeface="標楷體" panose="03000509000000000000" pitchFamily="65" charset="-120"/>
                        </a:rPr>
                        <a:t>學校地址</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pPr>
                        <a:spcAft>
                          <a:spcPts val="0"/>
                        </a:spcAft>
                      </a:pPr>
                      <a:endParaRPr lang="zh-TW" sz="11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9">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31732713"/>
                  </a:ext>
                </a:extLst>
              </a:tr>
              <a:tr h="199603">
                <a:tc vMerge="1">
                  <a:txBody>
                    <a:bodyPr/>
                    <a:lstStyle/>
                    <a:p>
                      <a:endParaRPr lang="zh-TW" altLang="en-US"/>
                    </a:p>
                  </a:txBody>
                  <a:tcPr/>
                </a:tc>
                <a:tc gridSpan="2">
                  <a:txBody>
                    <a:bodyPr/>
                    <a:lstStyle/>
                    <a:p>
                      <a:pPr algn="ctr">
                        <a:spcAft>
                          <a:spcPts val="0"/>
                        </a:spcAft>
                      </a:pPr>
                      <a:r>
                        <a:rPr lang="zh-TW" sz="1100" spc="185" dirty="0">
                          <a:effectLst/>
                          <a:latin typeface="標楷體" panose="03000509000000000000" pitchFamily="65" charset="-120"/>
                          <a:ea typeface="標楷體" panose="03000509000000000000" pitchFamily="65" charset="-120"/>
                        </a:rPr>
                        <a:t>學習階段與類型</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pPr>
                        <a:spcAft>
                          <a:spcPts val="0"/>
                        </a:spcAft>
                      </a:pPr>
                      <a:endParaRPr lang="zh-TW" sz="11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9">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endParaRPr>
                    </a:p>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42292216"/>
                  </a:ext>
                </a:extLst>
              </a:tr>
              <a:tr h="89166">
                <a:tc vMerge="1">
                  <a:txBody>
                    <a:bodyPr/>
                    <a:lstStyle/>
                    <a:p>
                      <a:endParaRPr lang="zh-TW" altLang="en-US"/>
                    </a:p>
                  </a:txBody>
                  <a:tcPr/>
                </a:tc>
                <a:tc rowSpan="3" gridSpan="2">
                  <a:txBody>
                    <a:bodyPr/>
                    <a:lstStyle/>
                    <a:p>
                      <a:pPr algn="ctr">
                        <a:spcAft>
                          <a:spcPts val="0"/>
                        </a:spcAft>
                      </a:pPr>
                      <a:r>
                        <a:rPr lang="zh-TW" sz="1100" spc="185" dirty="0">
                          <a:effectLst/>
                          <a:latin typeface="標楷體" panose="03000509000000000000" pitchFamily="65" charset="-120"/>
                          <a:ea typeface="標楷體" panose="03000509000000000000" pitchFamily="65" charset="-120"/>
                        </a:rPr>
                        <a:t>學校規模</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rowSpan="3" hMerge="1">
                  <a:txBody>
                    <a:bodyPr/>
                    <a:lstStyle/>
                    <a:p>
                      <a:pPr>
                        <a:spcAft>
                          <a:spcPts val="0"/>
                        </a:spcAft>
                      </a:pPr>
                      <a:endParaRPr lang="zh-TW" sz="11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2">
                  <a:txBody>
                    <a:bodyPr/>
                    <a:lstStyle/>
                    <a:p>
                      <a:pPr>
                        <a:spcAft>
                          <a:spcPts val="0"/>
                        </a:spcAft>
                      </a:pPr>
                      <a:r>
                        <a:rPr lang="zh-TW" sz="1100">
                          <a:effectLst/>
                          <a:latin typeface="標楷體" panose="03000509000000000000" pitchFamily="65" charset="-120"/>
                          <a:ea typeface="標楷體" panose="03000509000000000000" pitchFamily="65" charset="-120"/>
                        </a:rPr>
                        <a:t>班級數</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7">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566332355"/>
                  </a:ext>
                </a:extLst>
              </a:tr>
              <a:tr h="89166">
                <a:tc vMerge="1">
                  <a:txBody>
                    <a:bodyPr/>
                    <a:lstStyle/>
                    <a:p>
                      <a:endParaRPr lang="zh-TW" altLang="en-US"/>
                    </a:p>
                  </a:txBody>
                  <a:tcPr/>
                </a:tc>
                <a:tc gridSpan="2" vMerge="1">
                  <a:txBody>
                    <a:bodyPr/>
                    <a:lstStyle/>
                    <a:p>
                      <a:endParaRPr lang="zh-TW" altLang="en-US"/>
                    </a:p>
                  </a:txBody>
                  <a:tcPr/>
                </a:tc>
                <a:tc hMerge="1" vMerge="1">
                  <a:txBody>
                    <a:bodyPr/>
                    <a:lstStyle/>
                    <a:p>
                      <a:pPr>
                        <a:spcAft>
                          <a:spcPts val="0"/>
                        </a:spcAft>
                      </a:pPr>
                      <a:endParaRPr lang="zh-TW" sz="11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2">
                  <a:txBody>
                    <a:bodyPr/>
                    <a:lstStyle/>
                    <a:p>
                      <a:pPr>
                        <a:spcAft>
                          <a:spcPts val="0"/>
                        </a:spcAft>
                      </a:pPr>
                      <a:r>
                        <a:rPr lang="zh-TW" sz="1100" dirty="0">
                          <a:effectLst/>
                          <a:latin typeface="標楷體" panose="03000509000000000000" pitchFamily="65" charset="-120"/>
                          <a:ea typeface="標楷體" panose="03000509000000000000" pitchFamily="65" charset="-120"/>
                        </a:rPr>
                        <a:t>學生數</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7">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14708412"/>
                  </a:ext>
                </a:extLst>
              </a:tr>
              <a:tr h="89166">
                <a:tc vMerge="1">
                  <a:txBody>
                    <a:bodyPr/>
                    <a:lstStyle/>
                    <a:p>
                      <a:endParaRPr lang="zh-TW" altLang="en-US"/>
                    </a:p>
                  </a:txBody>
                  <a:tcPr/>
                </a:tc>
                <a:tc gridSpan="2" vMerge="1">
                  <a:txBody>
                    <a:bodyPr/>
                    <a:lstStyle/>
                    <a:p>
                      <a:endParaRPr lang="zh-TW" altLang="en-US"/>
                    </a:p>
                  </a:txBody>
                  <a:tcPr/>
                </a:tc>
                <a:tc hMerge="1" vMerge="1">
                  <a:txBody>
                    <a:bodyPr/>
                    <a:lstStyle/>
                    <a:p>
                      <a:pPr>
                        <a:spcAft>
                          <a:spcPts val="0"/>
                        </a:spcAft>
                      </a:pPr>
                      <a:endParaRPr lang="zh-TW" sz="11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2">
                  <a:txBody>
                    <a:bodyPr/>
                    <a:lstStyle/>
                    <a:p>
                      <a:pPr>
                        <a:spcAft>
                          <a:spcPts val="0"/>
                        </a:spcAft>
                      </a:pPr>
                      <a:r>
                        <a:rPr lang="zh-TW" sz="1100" dirty="0">
                          <a:effectLst/>
                          <a:latin typeface="標楷體" panose="03000509000000000000" pitchFamily="65" charset="-120"/>
                          <a:ea typeface="標楷體" panose="03000509000000000000" pitchFamily="65" charset="-120"/>
                        </a:rPr>
                        <a:t>教師數</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7">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65132615"/>
                  </a:ext>
                </a:extLst>
              </a:tr>
              <a:tr h="106815">
                <a:tc vMerge="1">
                  <a:txBody>
                    <a:bodyPr/>
                    <a:lstStyle/>
                    <a:p>
                      <a:endParaRPr lang="zh-TW" altLang="en-US"/>
                    </a:p>
                  </a:txBody>
                  <a:tcPr/>
                </a:tc>
                <a:tc rowSpan="2" gridSpan="2">
                  <a:txBody>
                    <a:bodyPr/>
                    <a:lstStyle/>
                    <a:p>
                      <a:pPr algn="ctr">
                        <a:spcAft>
                          <a:spcPts val="0"/>
                        </a:spcAft>
                      </a:pPr>
                      <a:r>
                        <a:rPr lang="zh-TW" sz="1100" spc="185" dirty="0">
                          <a:effectLst/>
                          <a:latin typeface="標楷體" panose="03000509000000000000" pitchFamily="65" charset="-120"/>
                          <a:ea typeface="標楷體" panose="03000509000000000000" pitchFamily="65" charset="-120"/>
                        </a:rPr>
                        <a:t>聯絡人</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rowSpan="2" hMerge="1">
                  <a:txBody>
                    <a:bodyPr/>
                    <a:lstStyle/>
                    <a:p>
                      <a:pPr>
                        <a:spcAft>
                          <a:spcPts val="0"/>
                        </a:spcAft>
                      </a:pPr>
                      <a:endParaRPr lang="zh-TW" sz="11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2">
                  <a:txBody>
                    <a:bodyPr/>
                    <a:lstStyle/>
                    <a:p>
                      <a:pPr>
                        <a:spcAft>
                          <a:spcPts val="0"/>
                        </a:spcAft>
                      </a:pPr>
                      <a:r>
                        <a:rPr lang="zh-TW" sz="1100">
                          <a:effectLst/>
                          <a:latin typeface="標楷體" panose="03000509000000000000" pitchFamily="65" charset="-120"/>
                          <a:ea typeface="標楷體" panose="03000509000000000000" pitchFamily="65" charset="-120"/>
                        </a:rPr>
                        <a:t>姓名</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2">
                  <a:txBody>
                    <a:bodyPr/>
                    <a:lstStyle/>
                    <a:p>
                      <a:pPr algn="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2">
                  <a:txBody>
                    <a:bodyPr/>
                    <a:lstStyle/>
                    <a:p>
                      <a:pPr>
                        <a:spcAft>
                          <a:spcPts val="0"/>
                        </a:spcAft>
                      </a:pPr>
                      <a:r>
                        <a:rPr lang="zh-TW" sz="1100">
                          <a:effectLst/>
                          <a:latin typeface="標楷體" panose="03000509000000000000" pitchFamily="65" charset="-120"/>
                          <a:ea typeface="標楷體" panose="03000509000000000000" pitchFamily="65" charset="-120"/>
                        </a:rPr>
                        <a:t>電話</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3">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7608072"/>
                  </a:ext>
                </a:extLst>
              </a:tr>
              <a:tr h="178335">
                <a:tc vMerge="1">
                  <a:txBody>
                    <a:bodyPr/>
                    <a:lstStyle/>
                    <a:p>
                      <a:endParaRPr lang="zh-TW" altLang="en-US"/>
                    </a:p>
                  </a:txBody>
                  <a:tcPr/>
                </a:tc>
                <a:tc gridSpan="2" vMerge="1">
                  <a:txBody>
                    <a:bodyPr/>
                    <a:lstStyle/>
                    <a:p>
                      <a:endParaRPr lang="zh-TW" altLang="en-US"/>
                    </a:p>
                  </a:txBody>
                  <a:tcPr/>
                </a:tc>
                <a:tc hMerge="1" vMerge="1">
                  <a:txBody>
                    <a:bodyPr/>
                    <a:lstStyle/>
                    <a:p>
                      <a:pPr>
                        <a:spcAft>
                          <a:spcPts val="0"/>
                        </a:spcAft>
                      </a:pPr>
                      <a:endParaRPr lang="zh-TW" sz="11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2">
                  <a:txBody>
                    <a:bodyPr/>
                    <a:lstStyle/>
                    <a:p>
                      <a:pPr>
                        <a:spcAft>
                          <a:spcPts val="0"/>
                        </a:spcAft>
                      </a:pPr>
                      <a:r>
                        <a:rPr lang="zh-TW" sz="1100">
                          <a:effectLst/>
                          <a:latin typeface="標楷體" panose="03000509000000000000" pitchFamily="65" charset="-120"/>
                          <a:ea typeface="標楷體" panose="03000509000000000000" pitchFamily="65" charset="-120"/>
                        </a:rPr>
                        <a:t>行動電話</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2">
                  <a:txBody>
                    <a:bodyPr/>
                    <a:lstStyle/>
                    <a:p>
                      <a:pPr algn="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2">
                  <a:txBody>
                    <a:bodyPr/>
                    <a:lstStyle/>
                    <a:p>
                      <a:pPr>
                        <a:spcAft>
                          <a:spcPts val="0"/>
                        </a:spcAft>
                      </a:pPr>
                      <a:r>
                        <a:rPr lang="en-US" sz="1100" dirty="0">
                          <a:effectLst/>
                          <a:latin typeface="標楷體" panose="03000509000000000000" pitchFamily="65" charset="-120"/>
                          <a:ea typeface="標楷體" panose="03000509000000000000" pitchFamily="65" charset="-120"/>
                        </a:rPr>
                        <a:t>E-mail</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3">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530747561"/>
                  </a:ext>
                </a:extLst>
              </a:tr>
              <a:tr h="89166">
                <a:tc vMerge="1">
                  <a:txBody>
                    <a:bodyPr/>
                    <a:lstStyle/>
                    <a:p>
                      <a:endParaRPr lang="zh-TW" altLang="en-US"/>
                    </a:p>
                  </a:txBody>
                  <a:tcPr/>
                </a:tc>
                <a:tc rowSpan="2" gridSpan="2">
                  <a:txBody>
                    <a:bodyPr/>
                    <a:lstStyle/>
                    <a:p>
                      <a:pPr algn="ctr">
                        <a:spcAft>
                          <a:spcPts val="0"/>
                        </a:spcAft>
                      </a:pPr>
                      <a:r>
                        <a:rPr lang="zh-TW" sz="1100" spc="185" dirty="0">
                          <a:effectLst/>
                          <a:latin typeface="標楷體" panose="03000509000000000000" pitchFamily="65" charset="-120"/>
                          <a:ea typeface="標楷體" panose="03000509000000000000" pitchFamily="65" charset="-120"/>
                        </a:rPr>
                        <a:t>校長</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rowSpan="2" hMerge="1">
                  <a:txBody>
                    <a:bodyPr/>
                    <a:lstStyle/>
                    <a:p>
                      <a:pPr>
                        <a:spcAft>
                          <a:spcPts val="0"/>
                        </a:spcAft>
                      </a:pPr>
                      <a:endParaRPr lang="zh-TW" sz="11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2">
                  <a:txBody>
                    <a:bodyPr/>
                    <a:lstStyle/>
                    <a:p>
                      <a:pPr>
                        <a:spcAft>
                          <a:spcPts val="0"/>
                        </a:spcAft>
                      </a:pPr>
                      <a:r>
                        <a:rPr lang="zh-TW" sz="1100">
                          <a:effectLst/>
                          <a:latin typeface="標楷體" panose="03000509000000000000" pitchFamily="65" charset="-120"/>
                          <a:ea typeface="標楷體" panose="03000509000000000000" pitchFamily="65" charset="-120"/>
                        </a:rPr>
                        <a:t>姓名</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2">
                  <a:txBody>
                    <a:bodyPr/>
                    <a:lstStyle/>
                    <a:p>
                      <a:pPr marL="142875" algn="ct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2">
                  <a:txBody>
                    <a:bodyPr/>
                    <a:lstStyle/>
                    <a:p>
                      <a:pPr>
                        <a:spcAft>
                          <a:spcPts val="0"/>
                        </a:spcAft>
                      </a:pPr>
                      <a:r>
                        <a:rPr lang="zh-TW" sz="1100">
                          <a:effectLst/>
                          <a:latin typeface="標楷體" panose="03000509000000000000" pitchFamily="65" charset="-120"/>
                          <a:ea typeface="標楷體" panose="03000509000000000000" pitchFamily="65" charset="-120"/>
                        </a:rPr>
                        <a:t>電話</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3">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08465240"/>
                  </a:ext>
                </a:extLst>
              </a:tr>
              <a:tr h="178335">
                <a:tc vMerge="1">
                  <a:txBody>
                    <a:bodyPr/>
                    <a:lstStyle/>
                    <a:p>
                      <a:endParaRPr lang="zh-TW" altLang="en-US"/>
                    </a:p>
                  </a:txBody>
                  <a:tcPr/>
                </a:tc>
                <a:tc gridSpan="2" vMerge="1">
                  <a:txBody>
                    <a:bodyPr/>
                    <a:lstStyle/>
                    <a:p>
                      <a:endParaRPr lang="zh-TW" altLang="en-US"/>
                    </a:p>
                  </a:txBody>
                  <a:tcPr/>
                </a:tc>
                <a:tc hMerge="1" vMerge="1">
                  <a:txBody>
                    <a:bodyPr/>
                    <a:lstStyle/>
                    <a:p>
                      <a:pPr>
                        <a:spcAft>
                          <a:spcPts val="0"/>
                        </a:spcAft>
                      </a:pPr>
                      <a:endParaRPr lang="zh-TW" sz="110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2">
                  <a:txBody>
                    <a:bodyPr/>
                    <a:lstStyle/>
                    <a:p>
                      <a:pPr>
                        <a:spcAft>
                          <a:spcPts val="0"/>
                        </a:spcAft>
                      </a:pPr>
                      <a:r>
                        <a:rPr lang="zh-TW" sz="1100">
                          <a:effectLst/>
                          <a:latin typeface="標楷體" panose="03000509000000000000" pitchFamily="65" charset="-120"/>
                          <a:ea typeface="標楷體" panose="03000509000000000000" pitchFamily="65" charset="-120"/>
                        </a:rPr>
                        <a:t>行動電話</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2">
                  <a:txBody>
                    <a:bodyPr/>
                    <a:lstStyle/>
                    <a:p>
                      <a:pPr marL="142875" algn="ct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2">
                  <a:txBody>
                    <a:bodyPr/>
                    <a:lstStyle/>
                    <a:p>
                      <a:pPr>
                        <a:spcAft>
                          <a:spcPts val="0"/>
                        </a:spcAft>
                      </a:pPr>
                      <a:r>
                        <a:rPr lang="en-US" sz="1100" dirty="0">
                          <a:effectLst/>
                          <a:latin typeface="標楷體" panose="03000509000000000000" pitchFamily="65" charset="-120"/>
                          <a:ea typeface="標楷體" panose="03000509000000000000" pitchFamily="65" charset="-120"/>
                        </a:rPr>
                        <a:t>E-mail</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3">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15385437"/>
                  </a:ext>
                </a:extLst>
              </a:tr>
              <a:tr h="253585">
                <a:tc vMerge="1">
                  <a:txBody>
                    <a:bodyPr/>
                    <a:lstStyle/>
                    <a:p>
                      <a:endParaRPr lang="zh-TW" altLang="en-US"/>
                    </a:p>
                  </a:txBody>
                  <a:tcPr/>
                </a:tc>
                <a:tc gridSpan="2">
                  <a:txBody>
                    <a:bodyPr/>
                    <a:lstStyle/>
                    <a:p>
                      <a:pPr algn="ctr">
                        <a:spcAft>
                          <a:spcPts val="0"/>
                        </a:spcAft>
                      </a:pPr>
                      <a:r>
                        <a:rPr lang="zh-TW" sz="1100" spc="185">
                          <a:effectLst/>
                          <a:latin typeface="標楷體" panose="03000509000000000000" pitchFamily="65" charset="-120"/>
                          <a:ea typeface="標楷體" panose="03000509000000000000" pitchFamily="65" charset="-120"/>
                        </a:rPr>
                        <a:t>承辦單位主任核章</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pPr marL="142875" algn="ctr">
                        <a:spcAft>
                          <a:spcPts val="0"/>
                        </a:spcAft>
                      </a:pPr>
                      <a:endParaRPr lang="zh-TW" sz="11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gridSpan="4">
                  <a:txBody>
                    <a:bodyPr/>
                    <a:lstStyle/>
                    <a:p>
                      <a:pPr marL="142875" algn="ct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spcAft>
                          <a:spcPts val="0"/>
                        </a:spcAft>
                      </a:pPr>
                      <a:r>
                        <a:rPr lang="zh-TW" sz="1100">
                          <a:effectLst/>
                          <a:latin typeface="標楷體" panose="03000509000000000000" pitchFamily="65" charset="-120"/>
                          <a:ea typeface="標楷體" panose="03000509000000000000" pitchFamily="65" charset="-120"/>
                        </a:rPr>
                        <a:t>校長核章</a:t>
                      </a:r>
                    </a:p>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3">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502073144"/>
                  </a:ext>
                </a:extLst>
              </a:tr>
              <a:tr h="267501">
                <a:tc>
                  <a:txBody>
                    <a:bodyPr/>
                    <a:lstStyle/>
                    <a:p>
                      <a:pPr>
                        <a:spcAft>
                          <a:spcPts val="0"/>
                        </a:spcAft>
                      </a:pPr>
                      <a:r>
                        <a:rPr lang="en-US" sz="1100" dirty="0">
                          <a:effectLst/>
                          <a:latin typeface="標楷體" panose="03000509000000000000" pitchFamily="65" charset="-120"/>
                          <a:ea typeface="標楷體" panose="03000509000000000000" pitchFamily="65" charset="-120"/>
                        </a:rPr>
                        <a:t> </a:t>
                      </a:r>
                      <a:r>
                        <a:rPr lang="zh-TW" sz="1100">
                          <a:effectLst/>
                          <a:latin typeface="標楷體" panose="03000509000000000000" pitchFamily="65" charset="-120"/>
                          <a:ea typeface="標楷體" panose="03000509000000000000" pitchFamily="65" charset="-120"/>
                        </a:rPr>
                        <a:t>交流學校</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2">
                  <a:txBody>
                    <a:bodyPr/>
                    <a:lstStyle/>
                    <a:p>
                      <a:pPr>
                        <a:spcAft>
                          <a:spcPts val="0"/>
                        </a:spcAft>
                      </a:pPr>
                      <a:r>
                        <a:rPr lang="zh-TW" sz="1100" dirty="0">
                          <a:effectLst/>
                          <a:latin typeface="標楷體" panose="03000509000000000000" pitchFamily="65" charset="-120"/>
                          <a:ea typeface="標楷體" panose="03000509000000000000" pitchFamily="65" charset="-120"/>
                        </a:rPr>
                        <a:t>共</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校</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nchor="ctr">
                    <a:solidFill>
                      <a:schemeClr val="bg1"/>
                    </a:solidFill>
                  </a:tcPr>
                </a:tc>
                <a:tc hMerge="1">
                  <a:txBody>
                    <a:bodyPr/>
                    <a:lstStyle/>
                    <a:p>
                      <a:endParaRPr lang="zh-TW" altLang="en-US"/>
                    </a:p>
                  </a:txBody>
                  <a:tcPr/>
                </a:tc>
                <a:tc gridSpan="4">
                  <a:txBody>
                    <a:bodyPr/>
                    <a:lstStyle/>
                    <a:p>
                      <a:pPr marL="51435" marR="48895" algn="ctr">
                        <a:spcAft>
                          <a:spcPts val="0"/>
                        </a:spcAft>
                      </a:pPr>
                      <a:r>
                        <a:rPr lang="zh-TW" sz="1100" dirty="0">
                          <a:effectLst/>
                          <a:latin typeface="標楷體" panose="03000509000000000000" pitchFamily="65" charset="-120"/>
                          <a:ea typeface="標楷體" panose="03000509000000000000" pitchFamily="65" charset="-120"/>
                        </a:rPr>
                        <a:t>參加團員</a:t>
                      </a:r>
                      <a:r>
                        <a:rPr lang="zh-TW" sz="1100" spc="-535"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endParaRPr>
                    </a:p>
                    <a:p>
                      <a:pPr marL="51435" marR="48895" algn="ctr">
                        <a:spcAft>
                          <a:spcPts val="0"/>
                        </a:spcAft>
                      </a:pPr>
                      <a:r>
                        <a:rPr lang="zh-TW" sz="1100" dirty="0">
                          <a:effectLst/>
                          <a:latin typeface="標楷體" panose="03000509000000000000" pitchFamily="65" charset="-120"/>
                          <a:ea typeface="標楷體" panose="03000509000000000000" pitchFamily="65" charset="-120"/>
                        </a:rPr>
                        <a:t>人數</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nchor="c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79375" marR="79375">
                        <a:spcAft>
                          <a:spcPts val="0"/>
                        </a:spcAft>
                      </a:pPr>
                      <a:r>
                        <a:rPr lang="zh-TW" sz="1100">
                          <a:effectLst/>
                          <a:latin typeface="標楷體" panose="03000509000000000000" pitchFamily="65" charset="-120"/>
                          <a:ea typeface="標楷體" panose="03000509000000000000" pitchFamily="65" charset="-120"/>
                        </a:rPr>
                        <a:t>教師</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nchor="ctr">
                    <a:solidFill>
                      <a:schemeClr val="bg1"/>
                    </a:solidFill>
                  </a:tcPr>
                </a:tc>
                <a:tc gridSpan="2">
                  <a:txBody>
                    <a:bodyPr/>
                    <a:lstStyle/>
                    <a:p>
                      <a:pPr marL="151765">
                        <a:spcAft>
                          <a:spcPts val="0"/>
                        </a:spcAft>
                      </a:pPr>
                      <a:r>
                        <a:rPr lang="en-US" sz="1100" dirty="0">
                          <a:effectLst/>
                          <a:latin typeface="標楷體" panose="03000509000000000000" pitchFamily="65" charset="-120"/>
                          <a:ea typeface="標楷體" panose="03000509000000000000" pitchFamily="65" charset="-120"/>
                        </a:rPr>
                        <a:t> ○</a:t>
                      </a:r>
                      <a:r>
                        <a:rPr lang="zh-TW" sz="1100">
                          <a:effectLst/>
                          <a:latin typeface="標楷體" panose="03000509000000000000" pitchFamily="65" charset="-120"/>
                          <a:ea typeface="標楷體" panose="03000509000000000000" pitchFamily="65" charset="-120"/>
                        </a:rPr>
                        <a:t>人</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nchor="ctr">
                    <a:solidFill>
                      <a:schemeClr val="bg1"/>
                    </a:solidFill>
                  </a:tcPr>
                </a:tc>
                <a:tc hMerge="1">
                  <a:txBody>
                    <a:bodyPr/>
                    <a:lstStyle/>
                    <a:p>
                      <a:endParaRPr lang="zh-TW" altLang="en-US"/>
                    </a:p>
                  </a:txBody>
                  <a:tcPr/>
                </a:tc>
                <a:tc>
                  <a:txBody>
                    <a:bodyPr/>
                    <a:lstStyle/>
                    <a:p>
                      <a:pPr marL="66040" marR="69850">
                        <a:spcAft>
                          <a:spcPts val="0"/>
                        </a:spcAft>
                      </a:pPr>
                      <a:r>
                        <a:rPr lang="zh-TW" altLang="en-US" sz="1100" dirty="0" smtClean="0">
                          <a:effectLst/>
                          <a:latin typeface="標楷體" panose="03000509000000000000" pitchFamily="65" charset="-120"/>
                          <a:ea typeface="標楷體" panose="03000509000000000000" pitchFamily="65" charset="-120"/>
                        </a:rPr>
                        <a:t>學</a:t>
                      </a:r>
                      <a:r>
                        <a:rPr lang="zh-TW" sz="1100" dirty="0" smtClean="0">
                          <a:effectLst/>
                          <a:latin typeface="標楷體" panose="03000509000000000000" pitchFamily="65" charset="-120"/>
                          <a:ea typeface="標楷體" panose="03000509000000000000" pitchFamily="65" charset="-120"/>
                        </a:rPr>
                        <a:t>生</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nchor="ctr">
                    <a:solidFill>
                      <a:schemeClr val="bg1"/>
                    </a:solidFill>
                  </a:tcPr>
                </a:tc>
                <a:tc>
                  <a:txBody>
                    <a:bodyPr/>
                    <a:lstStyle/>
                    <a:p>
                      <a:pPr marL="163830">
                        <a:spcAft>
                          <a:spcPts val="0"/>
                        </a:spcAft>
                      </a:pP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人</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nchor="ctr">
                    <a:solidFill>
                      <a:schemeClr val="bg1"/>
                    </a:solidFill>
                  </a:tcPr>
                </a:tc>
                <a:extLst>
                  <a:ext uri="{0D108BD9-81ED-4DB2-BD59-A6C34878D82A}">
                    <a16:rowId xmlns:a16="http://schemas.microsoft.com/office/drawing/2014/main" val="3793170469"/>
                  </a:ext>
                </a:extLst>
              </a:tr>
              <a:tr h="356667">
                <a:tc>
                  <a:txBody>
                    <a:bodyPr/>
                    <a:lstStyle/>
                    <a:p>
                      <a:pPr marL="132080">
                        <a:spcAft>
                          <a:spcPts val="0"/>
                        </a:spcAft>
                      </a:pPr>
                      <a:r>
                        <a:rPr lang="zh-TW" sz="1100">
                          <a:effectLst/>
                          <a:latin typeface="標楷體" panose="03000509000000000000" pitchFamily="65" charset="-120"/>
                          <a:ea typeface="標楷體" panose="03000509000000000000" pitchFamily="65" charset="-120"/>
                        </a:rPr>
                        <a:t>國家預計交流地區</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11">
                  <a:txBody>
                    <a:bodyPr/>
                    <a:lstStyle/>
                    <a:p>
                      <a:pPr marL="13970">
                        <a:spcAft>
                          <a:spcPts val="0"/>
                        </a:spcAft>
                      </a:pPr>
                      <a:r>
                        <a:rPr lang="zh-TW" sz="1100" dirty="0">
                          <a:effectLst/>
                          <a:latin typeface="標楷體" panose="03000509000000000000" pitchFamily="65" charset="-120"/>
                          <a:ea typeface="標楷體" panose="03000509000000000000" pitchFamily="65" charset="-120"/>
                        </a:rPr>
                        <a:t>□日本</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北海道地區</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日本</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東北地區</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□日本</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關東地區</a:t>
                      </a:r>
                    </a:p>
                    <a:p>
                      <a:pPr marL="13970">
                        <a:spcAft>
                          <a:spcPts val="0"/>
                        </a:spcAft>
                      </a:pP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日本</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關西地區</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□日本</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中部地區 </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日本</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四國地區</a:t>
                      </a:r>
                    </a:p>
                    <a:p>
                      <a:pPr marL="13970">
                        <a:spcAft>
                          <a:spcPts val="0"/>
                        </a:spcAft>
                      </a:pPr>
                      <a:r>
                        <a:rPr lang="zh-TW" sz="1100" dirty="0">
                          <a:effectLst/>
                          <a:latin typeface="標楷體" panose="03000509000000000000" pitchFamily="65" charset="-120"/>
                          <a:ea typeface="標楷體" panose="03000509000000000000" pitchFamily="65" charset="-120"/>
                        </a:rPr>
                        <a:t>□日本</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中國地區</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日本</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九州地區</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□日本</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冲繩</a:t>
                      </a:r>
                    </a:p>
                    <a:p>
                      <a:pPr marL="13970">
                        <a:spcAft>
                          <a:spcPts val="0"/>
                        </a:spcAft>
                      </a:pPr>
                      <a:r>
                        <a:rPr lang="zh-TW" sz="1100" dirty="0">
                          <a:effectLst/>
                          <a:latin typeface="標楷體" panose="03000509000000000000" pitchFamily="65" charset="-120"/>
                          <a:ea typeface="標楷體" panose="03000509000000000000" pitchFamily="65" charset="-120"/>
                        </a:rPr>
                        <a:t>□韓國</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不分區</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其他地區</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54453228"/>
                  </a:ext>
                </a:extLst>
              </a:tr>
              <a:tr h="339163">
                <a:tc>
                  <a:txBody>
                    <a:bodyPr/>
                    <a:lstStyle/>
                    <a:p>
                      <a:pPr marL="91440" marR="29845" algn="ctr">
                        <a:spcAft>
                          <a:spcPts val="0"/>
                        </a:spcAft>
                      </a:pPr>
                      <a:r>
                        <a:rPr lang="zh-TW" sz="1100">
                          <a:effectLst/>
                          <a:latin typeface="標楷體" panose="03000509000000000000" pitchFamily="65" charset="-120"/>
                          <a:ea typeface="標楷體" panose="03000509000000000000" pitchFamily="65" charset="-120"/>
                        </a:rPr>
                        <a:t>行程</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endParaRPr>
                    </a:p>
                    <a:p>
                      <a:pPr marL="85090">
                        <a:spcAft>
                          <a:spcPts val="0"/>
                        </a:spcAft>
                      </a:pPr>
                      <a:r>
                        <a:rPr lang="zh-TW" sz="1100" dirty="0">
                          <a:effectLst/>
                          <a:latin typeface="標楷體" panose="03000509000000000000" pitchFamily="65" charset="-120"/>
                          <a:ea typeface="標楷體" panose="03000509000000000000" pitchFamily="65" charset="-120"/>
                        </a:rPr>
                        <a:t>共</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天</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夜</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2">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endParaRPr>
                    </a:p>
                    <a:p>
                      <a:pPr marR="207010" algn="ctr">
                        <a:spcAft>
                          <a:spcPts val="0"/>
                        </a:spcAft>
                      </a:pPr>
                      <a:r>
                        <a:rPr lang="zh-TW" sz="1100" spc="10">
                          <a:effectLst/>
                          <a:latin typeface="標楷體" panose="03000509000000000000" pitchFamily="65" charset="-120"/>
                          <a:ea typeface="標楷體" panose="03000509000000000000" pitchFamily="65" charset="-120"/>
                        </a:rPr>
                        <a:t>時間</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gridSpan="8">
                  <a:txBody>
                    <a:bodyPr/>
                    <a:lstStyle/>
                    <a:p>
                      <a:pPr marL="13970">
                        <a:spcAft>
                          <a:spcPts val="0"/>
                        </a:spcAft>
                      </a:pPr>
                      <a:r>
                        <a:rPr lang="zh-TW" sz="1100" dirty="0">
                          <a:effectLst/>
                          <a:latin typeface="標楷體" panose="03000509000000000000" pitchFamily="65" charset="-120"/>
                          <a:ea typeface="標楷體" panose="03000509000000000000" pitchFamily="65" charset="-120"/>
                        </a:rPr>
                        <a:t>自</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年</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月</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日至</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年</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月</a:t>
                      </a:r>
                      <a:r>
                        <a:rPr lang="en-US" sz="1100" dirty="0">
                          <a:effectLst/>
                          <a:latin typeface="標楷體" panose="03000509000000000000" pitchFamily="65" charset="-120"/>
                          <a:ea typeface="標楷體" panose="03000509000000000000" pitchFamily="65" charset="-120"/>
                        </a:rPr>
                        <a:t>○</a:t>
                      </a:r>
                      <a:r>
                        <a:rPr lang="zh-TW" sz="1100" dirty="0">
                          <a:effectLst/>
                          <a:latin typeface="標楷體" panose="03000509000000000000" pitchFamily="65" charset="-120"/>
                          <a:ea typeface="標楷體" panose="03000509000000000000" pitchFamily="65" charset="-120"/>
                        </a:rPr>
                        <a:t>日。</a:t>
                      </a:r>
                    </a:p>
                    <a:p>
                      <a:pPr marL="13970">
                        <a:spcAft>
                          <a:spcPts val="0"/>
                        </a:spcAft>
                      </a:pPr>
                      <a:r>
                        <a:rPr lang="zh-TW" sz="1100" dirty="0">
                          <a:effectLst/>
                          <a:latin typeface="標楷體" panose="03000509000000000000" pitchFamily="65" charset="-120"/>
                          <a:ea typeface="標楷體" panose="03000509000000000000" pitchFamily="65" charset="-120"/>
                        </a:rPr>
                        <a:t>（如規劃校長出國，以不影響校務運作為原則。）</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06946990"/>
                  </a:ext>
                </a:extLst>
              </a:tr>
              <a:tr h="394175">
                <a:tc rowSpan="5">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endParaRPr>
                    </a:p>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endParaRPr>
                    </a:p>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endParaRPr>
                    </a:p>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endParaRPr>
                    </a:p>
                    <a:p>
                      <a:pPr marL="103505" marR="97155" algn="just">
                        <a:spcAft>
                          <a:spcPts val="0"/>
                        </a:spcAft>
                      </a:pPr>
                      <a:r>
                        <a:rPr lang="zh-TW" sz="1100" spc="-5" dirty="0">
                          <a:effectLst/>
                          <a:latin typeface="標楷體" panose="03000509000000000000" pitchFamily="65" charset="-120"/>
                          <a:ea typeface="標楷體" panose="03000509000000000000" pitchFamily="65" charset="-120"/>
                        </a:rPr>
                        <a:t>申請補助經費概算</a:t>
                      </a:r>
                      <a:endParaRPr lang="zh-TW" sz="1100" dirty="0">
                        <a:effectLst/>
                        <a:latin typeface="標楷體" panose="03000509000000000000" pitchFamily="65" charset="-120"/>
                        <a:ea typeface="標楷體" panose="03000509000000000000" pitchFamily="65" charset="-120"/>
                      </a:endParaRPr>
                    </a:p>
                    <a:p>
                      <a:pPr marL="33020">
                        <a:spcAft>
                          <a:spcPts val="0"/>
                        </a:spcAft>
                      </a:pPr>
                      <a:r>
                        <a:rPr lang="zh-TW" sz="1100" dirty="0">
                          <a:effectLst/>
                          <a:latin typeface="標楷體" panose="03000509000000000000" pitchFamily="65" charset="-120"/>
                          <a:ea typeface="標楷體" panose="03000509000000000000" pitchFamily="65" charset="-120"/>
                        </a:rPr>
                        <a:t>（元）</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lgn="ctr">
                        <a:spcAft>
                          <a:spcPts val="0"/>
                        </a:spcAft>
                      </a:pPr>
                      <a:r>
                        <a:rPr lang="zh-TW" sz="1100" dirty="0">
                          <a:effectLst/>
                          <a:latin typeface="標楷體" panose="03000509000000000000" pitchFamily="65" charset="-120"/>
                          <a:ea typeface="標楷體" panose="03000509000000000000" pitchFamily="65" charset="-120"/>
                        </a:rPr>
                        <a:t>項目</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2">
                  <a:txBody>
                    <a:bodyPr/>
                    <a:lstStyle/>
                    <a:p>
                      <a:pPr marR="196850" algn="ctr">
                        <a:spcAft>
                          <a:spcPts val="0"/>
                        </a:spcAft>
                      </a:pPr>
                      <a:r>
                        <a:rPr lang="en-US" sz="1100" dirty="0">
                          <a:effectLst/>
                          <a:latin typeface="標楷體" panose="03000509000000000000" pitchFamily="65" charset="-120"/>
                          <a:ea typeface="標楷體" panose="03000509000000000000" pitchFamily="65" charset="-120"/>
                        </a:rPr>
                        <a:t> </a:t>
                      </a:r>
                      <a:r>
                        <a:rPr lang="zh-TW" sz="1100">
                          <a:effectLst/>
                          <a:latin typeface="標楷體" panose="03000509000000000000" pitchFamily="65" charset="-120"/>
                          <a:ea typeface="標楷體" panose="03000509000000000000" pitchFamily="65" charset="-120"/>
                        </a:rPr>
                        <a:t>單價</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a:txBody>
                    <a:bodyPr/>
                    <a:lstStyle/>
                    <a:p>
                      <a:pPr marL="52705">
                        <a:spcAft>
                          <a:spcPts val="0"/>
                        </a:spcAft>
                      </a:pPr>
                      <a:r>
                        <a:rPr lang="zh-TW" sz="1100">
                          <a:effectLst/>
                          <a:latin typeface="標楷體" panose="03000509000000000000" pitchFamily="65" charset="-120"/>
                          <a:ea typeface="標楷體" panose="03000509000000000000" pitchFamily="65" charset="-120"/>
                        </a:rPr>
                        <a:t>數量</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marL="13335">
                        <a:spcAft>
                          <a:spcPts val="0"/>
                        </a:spcAft>
                      </a:pPr>
                      <a:r>
                        <a:rPr lang="zh-TW" sz="1100" dirty="0">
                          <a:effectLst/>
                          <a:latin typeface="標楷體" panose="03000509000000000000" pitchFamily="65" charset="-120"/>
                          <a:ea typeface="標楷體" panose="03000509000000000000" pitchFamily="65" charset="-120"/>
                        </a:rPr>
                        <a:t>小計（元）</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6">
                  <a:txBody>
                    <a:bodyPr/>
                    <a:lstStyle/>
                    <a:p>
                      <a:pPr marL="746760" marR="750570" algn="ctr">
                        <a:spcAft>
                          <a:spcPts val="0"/>
                        </a:spcAft>
                      </a:pPr>
                      <a:r>
                        <a:rPr lang="zh-TW" sz="1100" dirty="0" smtClean="0">
                          <a:effectLst/>
                          <a:latin typeface="標楷體" panose="03000509000000000000" pitchFamily="65" charset="-120"/>
                          <a:ea typeface="標楷體" panose="03000509000000000000" pitchFamily="65" charset="-120"/>
                        </a:rPr>
                        <a:t>預算</a:t>
                      </a:r>
                      <a:r>
                        <a:rPr lang="zh-TW" sz="1100" dirty="0">
                          <a:effectLst/>
                          <a:latin typeface="標楷體" panose="03000509000000000000" pitchFamily="65" charset="-120"/>
                          <a:ea typeface="標楷體" panose="03000509000000000000" pitchFamily="65" charset="-120"/>
                        </a:rPr>
                        <a:t>說明</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pPr marL="746760" marR="750570" algn="ctr">
                        <a:spcAft>
                          <a:spcPts val="0"/>
                        </a:spcAft>
                      </a:pPr>
                      <a:endParaRPr lang="zh-TW" sz="1100" dirty="0">
                        <a:effectLst/>
                        <a:latin typeface="SimSun" panose="02010600030101010101" pitchFamily="2" charset="-122"/>
                        <a:ea typeface="SimSun" panose="02010600030101010101" pitchFamily="2" charset="-122"/>
                        <a:cs typeface="SimSun" panose="02010600030101010101" pitchFamily="2" charset="-122"/>
                      </a:endParaRPr>
                    </a:p>
                  </a:txBody>
                  <a:tcPr marL="0" marR="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84518307"/>
                  </a:ext>
                </a:extLst>
              </a:tr>
              <a:tr h="921672">
                <a:tc vMerge="1">
                  <a:txBody>
                    <a:bodyPr/>
                    <a:lstStyle/>
                    <a:p>
                      <a:endParaRPr lang="zh-TW" altLang="en-US"/>
                    </a:p>
                  </a:txBody>
                  <a:tcPr/>
                </a:tc>
                <a:tc>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endParaRPr>
                    </a:p>
                    <a:p>
                      <a:pPr marL="14605">
                        <a:spcAft>
                          <a:spcPts val="0"/>
                        </a:spcAft>
                      </a:pPr>
                      <a:r>
                        <a:rPr lang="zh-TW" sz="1100" dirty="0">
                          <a:effectLst/>
                          <a:latin typeface="標楷體" panose="03000509000000000000" pitchFamily="65" charset="-120"/>
                          <a:ea typeface="標楷體" panose="03000509000000000000" pitchFamily="65" charset="-120"/>
                        </a:rPr>
                        <a:t>隨隊輔導</a:t>
                      </a:r>
                    </a:p>
                    <a:p>
                      <a:pPr marL="14605">
                        <a:spcAft>
                          <a:spcPts val="0"/>
                        </a:spcAft>
                      </a:pPr>
                      <a:r>
                        <a:rPr lang="zh-TW" sz="1100" dirty="0">
                          <a:effectLst/>
                          <a:latin typeface="標楷體" panose="03000509000000000000" pitchFamily="65" charset="-120"/>
                          <a:ea typeface="標楷體" panose="03000509000000000000" pitchFamily="65" charset="-120"/>
                        </a:rPr>
                        <a:t>人員</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2">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6">
                  <a:txBody>
                    <a:bodyPr/>
                    <a:lstStyle/>
                    <a:p>
                      <a:pPr marL="342900" lvl="0" indent="-342900">
                        <a:spcAft>
                          <a:spcPts val="0"/>
                        </a:spcAft>
                        <a:buSzPts val="1100"/>
                        <a:buFont typeface="Tahoma" panose="020B0604030504040204" pitchFamily="34" charset="0"/>
                        <a:buAutoNum type="arabicPeriod"/>
                        <a:tabLst>
                          <a:tab pos="273050" algn="l"/>
                        </a:tabLst>
                      </a:pPr>
                      <a:r>
                        <a:rPr lang="zh-TW" sz="1100" spc="-10" dirty="0">
                          <a:effectLst/>
                          <a:latin typeface="標楷體" panose="03000509000000000000" pitchFamily="65" charset="-120"/>
                          <a:ea typeface="標楷體" panose="03000509000000000000" pitchFamily="65" charset="-120"/>
                        </a:rPr>
                        <a:t>單價依</a:t>
                      </a:r>
                      <a:r>
                        <a:rPr lang="en-US" sz="1100" spc="-10" dirty="0">
                          <a:effectLst/>
                          <a:latin typeface="標楷體" panose="03000509000000000000" pitchFamily="65" charset="-120"/>
                          <a:ea typeface="標楷體" panose="03000509000000000000" pitchFamily="65" charset="-120"/>
                        </a:rPr>
                        <a:t>112</a:t>
                      </a:r>
                      <a:r>
                        <a:rPr lang="zh-TW" sz="1100" spc="-10" dirty="0">
                          <a:effectLst/>
                          <a:latin typeface="標楷體" panose="03000509000000000000" pitchFamily="65" charset="-120"/>
                          <a:ea typeface="標楷體" panose="03000509000000000000" pitchFamily="65" charset="-120"/>
                        </a:rPr>
                        <a:t>學年度國教署核定之補助計畫為準。</a:t>
                      </a:r>
                    </a:p>
                    <a:p>
                      <a:pPr marL="342900" marR="13335" lvl="0" indent="-342900">
                        <a:spcAft>
                          <a:spcPts val="0"/>
                        </a:spcAft>
                        <a:buSzPts val="1100"/>
                        <a:buFont typeface="Tahoma" panose="020B0604030504040204" pitchFamily="34" charset="0"/>
                        <a:buAutoNum type="arabicPeriod"/>
                        <a:tabLst>
                          <a:tab pos="273050" algn="l"/>
                        </a:tabLst>
                      </a:pPr>
                      <a:r>
                        <a:rPr lang="zh-TW" sz="1100" spc="-40" dirty="0">
                          <a:effectLst/>
                          <a:latin typeface="標楷體" panose="03000509000000000000" pitchFamily="65" charset="-120"/>
                          <a:ea typeface="標楷體" panose="03000509000000000000" pitchFamily="65" charset="-120"/>
                        </a:rPr>
                        <a:t>請詳</a:t>
                      </a:r>
                      <a:r>
                        <a:rPr lang="zh-TW" sz="1100" spc="-10" dirty="0">
                          <a:effectLst/>
                          <a:latin typeface="標楷體" panose="03000509000000000000" pitchFamily="65" charset="-120"/>
                          <a:ea typeface="標楷體" panose="03000509000000000000" pitchFamily="65" charset="-120"/>
                        </a:rPr>
                        <a:t>臺教國署高字第</a:t>
                      </a:r>
                      <a:r>
                        <a:rPr lang="en-US" sz="1100" spc="-10" dirty="0">
                          <a:effectLst/>
                          <a:latin typeface="標楷體" panose="03000509000000000000" pitchFamily="65" charset="-120"/>
                          <a:ea typeface="標楷體" panose="03000509000000000000" pitchFamily="65" charset="-120"/>
                        </a:rPr>
                        <a:t>1090141593B </a:t>
                      </a:r>
                      <a:r>
                        <a:rPr lang="zh-TW" sz="1100" spc="-10" dirty="0">
                          <a:effectLst/>
                          <a:latin typeface="標楷體" panose="03000509000000000000" pitchFamily="65" charset="-120"/>
                          <a:ea typeface="標楷體" panose="03000509000000000000" pitchFamily="65" charset="-120"/>
                        </a:rPr>
                        <a:t>號</a:t>
                      </a:r>
                      <a:r>
                        <a:rPr lang="zh-TW" sz="1100" spc="-40" dirty="0">
                          <a:effectLst/>
                          <a:latin typeface="標楷體" panose="03000509000000000000" pitchFamily="65" charset="-120"/>
                          <a:ea typeface="標楷體" panose="03000509000000000000" pitchFamily="65" charset="-120"/>
                        </a:rPr>
                        <a:t>「教育部國民及學前教育署補助推動國際教育旅行經費作業要點</a:t>
                      </a:r>
                      <a:r>
                        <a:rPr lang="zh-TW" sz="1100" spc="-50" dirty="0">
                          <a:effectLst/>
                          <a:latin typeface="標楷體" panose="03000509000000000000" pitchFamily="65" charset="-120"/>
                          <a:ea typeface="標楷體" panose="03000509000000000000" pitchFamily="65" charset="-120"/>
                        </a:rPr>
                        <a:t>」。</a:t>
                      </a:r>
                      <a:endParaRPr lang="zh-TW" sz="1100" spc="-1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pPr marL="342900" lvl="0" indent="-342900">
                        <a:spcAft>
                          <a:spcPts val="0"/>
                        </a:spcAft>
                        <a:buSzPts val="1100"/>
                        <a:buFont typeface="Tahoma" panose="020B0604030504040204" pitchFamily="34" charset="0"/>
                        <a:buAutoNum type="arabicPeriod"/>
                        <a:tabLst>
                          <a:tab pos="273050" algn="l"/>
                        </a:tabLst>
                      </a:pPr>
                      <a:endParaRPr lang="zh-TW" sz="1100" spc="-10" dirty="0">
                        <a:effectLst/>
                        <a:latin typeface="SimSun" panose="02010600030101010101" pitchFamily="2" charset="-122"/>
                        <a:ea typeface="Tahoma" panose="020B0604030504040204" pitchFamily="34" charset="0"/>
                        <a:cs typeface="SimSun" panose="02010600030101010101" pitchFamily="2" charset="-122"/>
                      </a:endParaRPr>
                    </a:p>
                  </a:txBody>
                  <a:tcPr marL="0" marR="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43011221"/>
                  </a:ext>
                </a:extLst>
              </a:tr>
              <a:tr h="1059366">
                <a:tc vMerge="1">
                  <a:txBody>
                    <a:bodyPr/>
                    <a:lstStyle/>
                    <a:p>
                      <a:endParaRPr lang="zh-TW" altLang="en-US"/>
                    </a:p>
                  </a:txBody>
                  <a:tcPr/>
                </a:tc>
                <a:tc>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endParaRPr>
                    </a:p>
                    <a:p>
                      <a:pPr>
                        <a:spcAft>
                          <a:spcPts val="0"/>
                        </a:spcAft>
                      </a:pPr>
                      <a:r>
                        <a:rPr lang="zh-TW" sz="1100" dirty="0">
                          <a:effectLst/>
                          <a:latin typeface="標楷體" panose="03000509000000000000" pitchFamily="65" charset="-120"/>
                          <a:ea typeface="標楷體" panose="03000509000000000000" pitchFamily="65" charset="-120"/>
                        </a:rPr>
                        <a:t>弱勢學生</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2">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spcAft>
                          <a:spcPts val="0"/>
                        </a:spcAft>
                      </a:pPr>
                      <a:r>
                        <a:rPr lang="en-US" sz="1100" dirty="0">
                          <a:effectLst/>
                          <a:latin typeface="標楷體" panose="03000509000000000000" pitchFamily="65" charset="-120"/>
                          <a:ea typeface="標楷體" panose="03000509000000000000" pitchFamily="65" charset="-120"/>
                        </a:rPr>
                        <a:t> </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6">
                  <a:txBody>
                    <a:bodyPr/>
                    <a:lstStyle/>
                    <a:p>
                      <a:pPr marL="342900" lvl="0" indent="-342900">
                        <a:spcAft>
                          <a:spcPts val="0"/>
                        </a:spcAft>
                        <a:buSzPts val="1100"/>
                        <a:buFont typeface="Tahoma" panose="020B0604030504040204" pitchFamily="34" charset="0"/>
                        <a:buAutoNum type="arabicPeriod"/>
                        <a:tabLst>
                          <a:tab pos="273050" algn="l"/>
                        </a:tabLst>
                      </a:pPr>
                      <a:r>
                        <a:rPr lang="zh-TW" sz="1100" spc="-10" dirty="0">
                          <a:effectLst/>
                          <a:latin typeface="標楷體" panose="03000509000000000000" pitchFamily="65" charset="-120"/>
                          <a:ea typeface="標楷體" panose="03000509000000000000" pitchFamily="65" charset="-120"/>
                        </a:rPr>
                        <a:t>單價依</a:t>
                      </a:r>
                      <a:r>
                        <a:rPr lang="en-US" sz="1100" spc="-10" dirty="0">
                          <a:effectLst/>
                          <a:latin typeface="標楷體" panose="03000509000000000000" pitchFamily="65" charset="-120"/>
                          <a:ea typeface="標楷體" panose="03000509000000000000" pitchFamily="65" charset="-120"/>
                        </a:rPr>
                        <a:t>112</a:t>
                      </a:r>
                      <a:r>
                        <a:rPr lang="zh-TW" sz="1100" spc="-10" dirty="0">
                          <a:effectLst/>
                          <a:latin typeface="標楷體" panose="03000509000000000000" pitchFamily="65" charset="-120"/>
                          <a:ea typeface="標楷體" panose="03000509000000000000" pitchFamily="65" charset="-120"/>
                        </a:rPr>
                        <a:t>學年度國教署核定之補助計畫為準，請考量學校實際需求再提申請。</a:t>
                      </a:r>
                    </a:p>
                    <a:p>
                      <a:pPr marL="342900" marR="13335" lvl="0" indent="-342900">
                        <a:spcAft>
                          <a:spcPts val="0"/>
                        </a:spcAft>
                        <a:buSzPts val="1100"/>
                        <a:buFont typeface="Tahoma" panose="020B0604030504040204" pitchFamily="34" charset="0"/>
                        <a:buAutoNum type="arabicPeriod"/>
                        <a:tabLst>
                          <a:tab pos="273050" algn="l"/>
                        </a:tabLst>
                      </a:pPr>
                      <a:r>
                        <a:rPr lang="zh-TW" sz="1100" spc="-40" dirty="0">
                          <a:effectLst/>
                          <a:latin typeface="標楷體" panose="03000509000000000000" pitchFamily="65" charset="-120"/>
                          <a:ea typeface="標楷體" panose="03000509000000000000" pitchFamily="65" charset="-120"/>
                        </a:rPr>
                        <a:t>請詳</a:t>
                      </a:r>
                      <a:r>
                        <a:rPr lang="zh-TW" sz="1100" spc="-10" dirty="0">
                          <a:effectLst/>
                          <a:latin typeface="標楷體" panose="03000509000000000000" pitchFamily="65" charset="-120"/>
                          <a:ea typeface="標楷體" panose="03000509000000000000" pitchFamily="65" charset="-120"/>
                        </a:rPr>
                        <a:t>臺教國署高字第</a:t>
                      </a:r>
                      <a:r>
                        <a:rPr lang="en-US" sz="1100" spc="-10" dirty="0">
                          <a:effectLst/>
                          <a:latin typeface="標楷體" panose="03000509000000000000" pitchFamily="65" charset="-120"/>
                          <a:ea typeface="標楷體" panose="03000509000000000000" pitchFamily="65" charset="-120"/>
                        </a:rPr>
                        <a:t> 1090141593B </a:t>
                      </a:r>
                      <a:r>
                        <a:rPr lang="zh-TW" sz="1100" spc="-10" dirty="0">
                          <a:effectLst/>
                          <a:latin typeface="標楷體" panose="03000509000000000000" pitchFamily="65" charset="-120"/>
                          <a:ea typeface="標楷體" panose="03000509000000000000" pitchFamily="65" charset="-120"/>
                        </a:rPr>
                        <a:t>號</a:t>
                      </a:r>
                      <a:r>
                        <a:rPr lang="zh-TW" sz="1100" spc="-40" dirty="0">
                          <a:effectLst/>
                          <a:latin typeface="標楷體" panose="03000509000000000000" pitchFamily="65" charset="-120"/>
                          <a:ea typeface="標楷體" panose="03000509000000000000" pitchFamily="65" charset="-120"/>
                        </a:rPr>
                        <a:t>「教育部國民及學前教育署補助推動國際教育旅行經費作業要點</a:t>
                      </a:r>
                      <a:r>
                        <a:rPr lang="zh-TW" sz="1100" spc="-50" dirty="0">
                          <a:effectLst/>
                          <a:latin typeface="標楷體" panose="03000509000000000000" pitchFamily="65" charset="-120"/>
                          <a:ea typeface="標楷體" panose="03000509000000000000" pitchFamily="65" charset="-120"/>
                        </a:rPr>
                        <a:t>」。</a:t>
                      </a:r>
                      <a:endParaRPr lang="zh-TW" sz="1100" spc="-1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pPr marL="342900" lvl="0" indent="-342900">
                        <a:spcAft>
                          <a:spcPts val="0"/>
                        </a:spcAft>
                        <a:buSzPts val="1100"/>
                        <a:buFont typeface="Tahoma" panose="020B0604030504040204" pitchFamily="34" charset="0"/>
                        <a:buAutoNum type="arabicPeriod"/>
                        <a:tabLst>
                          <a:tab pos="273050" algn="l"/>
                        </a:tabLst>
                      </a:pPr>
                      <a:endParaRPr lang="zh-TW" sz="1100" spc="-10" dirty="0">
                        <a:effectLst/>
                        <a:latin typeface="SimSun" panose="02010600030101010101" pitchFamily="2" charset="-122"/>
                        <a:ea typeface="Tahoma" panose="020B0604030504040204" pitchFamily="34" charset="0"/>
                        <a:cs typeface="SimSun" panose="02010600030101010101" pitchFamily="2" charset="-122"/>
                      </a:endParaRPr>
                    </a:p>
                  </a:txBody>
                  <a:tcPr marL="0" marR="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92468007"/>
                  </a:ext>
                </a:extLst>
              </a:tr>
              <a:tr h="568712">
                <a:tc vMerge="1">
                  <a:txBody>
                    <a:bodyPr/>
                    <a:lstStyle/>
                    <a:p>
                      <a:endParaRPr lang="zh-TW" altLang="en-US"/>
                    </a:p>
                  </a:txBody>
                  <a:tcPr/>
                </a:tc>
                <a:tc>
                  <a:txBody>
                    <a:bodyPr/>
                    <a:lstStyle/>
                    <a:p>
                      <a:pPr>
                        <a:spcAft>
                          <a:spcPts val="0"/>
                        </a:spcAft>
                      </a:pPr>
                      <a:r>
                        <a:rPr lang="zh-TW" sz="1100">
                          <a:effectLst/>
                          <a:latin typeface="標楷體" panose="03000509000000000000" pitchFamily="65" charset="-120"/>
                          <a:ea typeface="標楷體" panose="03000509000000000000" pitchFamily="65" charset="-120"/>
                        </a:rPr>
                        <a:t>發展國際教育旅行課程</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2">
                  <a:txBody>
                    <a:bodyPr/>
                    <a:lstStyle/>
                    <a:p>
                      <a:pPr>
                        <a:spcAft>
                          <a:spcPts val="0"/>
                        </a:spcAft>
                      </a:pPr>
                      <a:r>
                        <a:rPr lang="en-US" sz="1100" dirty="0">
                          <a:effectLst/>
                          <a:latin typeface="標楷體" panose="03000509000000000000" pitchFamily="65" charset="-120"/>
                          <a:ea typeface="標楷體" panose="03000509000000000000" pitchFamily="65" charset="-120"/>
                        </a:rPr>
                        <a:t>10,000</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a:txBody>
                    <a:bodyPr/>
                    <a:lstStyle/>
                    <a:p>
                      <a:pPr>
                        <a:spcAft>
                          <a:spcPts val="0"/>
                        </a:spcAft>
                      </a:pPr>
                      <a:r>
                        <a:rPr lang="en-US" sz="1100" dirty="0">
                          <a:effectLst/>
                          <a:latin typeface="標楷體" panose="03000509000000000000" pitchFamily="65" charset="-120"/>
                          <a:ea typeface="標楷體" panose="03000509000000000000" pitchFamily="65" charset="-120"/>
                        </a:rPr>
                        <a:t>1</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a:txBody>
                    <a:bodyPr/>
                    <a:lstStyle/>
                    <a:p>
                      <a:pPr>
                        <a:spcAft>
                          <a:spcPts val="0"/>
                        </a:spcAft>
                      </a:pPr>
                      <a:r>
                        <a:rPr lang="en-US" sz="1100" dirty="0">
                          <a:effectLst/>
                          <a:latin typeface="標楷體" panose="03000509000000000000" pitchFamily="65" charset="-120"/>
                          <a:ea typeface="標楷體" panose="03000509000000000000" pitchFamily="65" charset="-120"/>
                        </a:rPr>
                        <a:t>10000</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6">
                  <a:txBody>
                    <a:bodyPr/>
                    <a:lstStyle/>
                    <a:p>
                      <a:pPr marL="342900" lvl="0" indent="-342900">
                        <a:spcAft>
                          <a:spcPts val="0"/>
                        </a:spcAft>
                        <a:buSzPts val="1100"/>
                        <a:buFont typeface="Tahoma" panose="020B0604030504040204" pitchFamily="34" charset="0"/>
                        <a:buAutoNum type="arabicPeriod"/>
                        <a:tabLst>
                          <a:tab pos="273050" algn="l"/>
                        </a:tabLst>
                      </a:pPr>
                      <a:r>
                        <a:rPr lang="zh-TW" sz="1100" spc="-10" dirty="0">
                          <a:effectLst/>
                          <a:latin typeface="標楷體" panose="03000509000000000000" pitchFamily="65" charset="-120"/>
                          <a:ea typeface="標楷體" panose="03000509000000000000" pitchFamily="65" charset="-120"/>
                        </a:rPr>
                        <a:t>請詳臺教國署高字第</a:t>
                      </a:r>
                      <a:r>
                        <a:rPr lang="en-US" sz="1100" spc="-10" dirty="0">
                          <a:effectLst/>
                          <a:latin typeface="標楷體" panose="03000509000000000000" pitchFamily="65" charset="-120"/>
                          <a:ea typeface="標楷體" panose="03000509000000000000" pitchFamily="65" charset="-120"/>
                        </a:rPr>
                        <a:t> 1090141593B </a:t>
                      </a:r>
                      <a:r>
                        <a:rPr lang="zh-TW" sz="1100" spc="-10" dirty="0">
                          <a:effectLst/>
                          <a:latin typeface="標楷體" panose="03000509000000000000" pitchFamily="65" charset="-120"/>
                          <a:ea typeface="標楷體" panose="03000509000000000000" pitchFamily="65" charset="-120"/>
                        </a:rPr>
                        <a:t>號「教育部國民及學前教育署補助推動國際教育旅行經費作業要點」。</a:t>
                      </a:r>
                      <a:endParaRPr lang="zh-TW" sz="1100" spc="-1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pPr marL="342900" lvl="0" indent="-342900">
                        <a:spcAft>
                          <a:spcPts val="0"/>
                        </a:spcAft>
                        <a:buSzPts val="1100"/>
                        <a:buFont typeface="Tahoma" panose="020B0604030504040204" pitchFamily="34" charset="0"/>
                        <a:buAutoNum type="arabicPeriod"/>
                        <a:tabLst>
                          <a:tab pos="273050" algn="l"/>
                        </a:tabLst>
                      </a:pPr>
                      <a:endParaRPr lang="zh-TW" sz="1100" spc="-10" dirty="0">
                        <a:effectLst/>
                        <a:latin typeface="SimSun" panose="02010600030101010101" pitchFamily="2" charset="-122"/>
                        <a:ea typeface="Tahoma" panose="020B0604030504040204" pitchFamily="34" charset="0"/>
                        <a:cs typeface="SimSun" panose="02010600030101010101" pitchFamily="2" charset="-122"/>
                      </a:endParaRPr>
                    </a:p>
                  </a:txBody>
                  <a:tcPr marL="0" marR="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41560061"/>
                  </a:ext>
                </a:extLst>
              </a:tr>
              <a:tr h="167923">
                <a:tc vMerge="1">
                  <a:txBody>
                    <a:bodyPr/>
                    <a:lstStyle/>
                    <a:p>
                      <a:endParaRPr lang="zh-TW" altLang="en-US"/>
                    </a:p>
                  </a:txBody>
                  <a:tcPr/>
                </a:tc>
                <a:tc>
                  <a:txBody>
                    <a:bodyPr/>
                    <a:lstStyle/>
                    <a:p>
                      <a:pPr marL="227965">
                        <a:spcAft>
                          <a:spcPts val="0"/>
                        </a:spcAft>
                      </a:pPr>
                      <a:r>
                        <a:rPr lang="zh-TW" sz="1100" spc="185">
                          <a:effectLst/>
                          <a:latin typeface="標楷體" panose="03000509000000000000" pitchFamily="65" charset="-120"/>
                          <a:ea typeface="標楷體" panose="03000509000000000000" pitchFamily="65" charset="-120"/>
                        </a:rPr>
                        <a:t>合 計</a:t>
                      </a:r>
                      <a:endParaRPr lang="zh-TW" sz="110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gridSpan="10">
                  <a:txBody>
                    <a:bodyPr/>
                    <a:lstStyle/>
                    <a:p>
                      <a:pPr marL="14605">
                        <a:spcAft>
                          <a:spcPts val="0"/>
                        </a:spcAft>
                      </a:pPr>
                      <a:r>
                        <a:rPr lang="zh-TW" sz="1100" dirty="0">
                          <a:effectLst/>
                          <a:latin typeface="標楷體" panose="03000509000000000000" pitchFamily="65" charset="-120"/>
                          <a:ea typeface="標楷體" panose="03000509000000000000" pitchFamily="65" charset="-120"/>
                        </a:rPr>
                        <a:t>新臺幣</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萬</a:t>
                      </a:r>
                      <a:r>
                        <a:rPr lang="en-US" sz="1100" dirty="0">
                          <a:effectLst/>
                          <a:latin typeface="標楷體" panose="03000509000000000000" pitchFamily="65" charset="-120"/>
                          <a:ea typeface="標楷體" panose="03000509000000000000" pitchFamily="65" charset="-120"/>
                        </a:rPr>
                        <a:t>       </a:t>
                      </a:r>
                      <a:r>
                        <a:rPr lang="zh-TW" sz="1100" dirty="0">
                          <a:effectLst/>
                          <a:latin typeface="標楷體" panose="03000509000000000000" pitchFamily="65" charset="-120"/>
                          <a:ea typeface="標楷體" panose="03000509000000000000" pitchFamily="65" charset="-120"/>
                        </a:rPr>
                        <a:t>元。</a:t>
                      </a:r>
                      <a:endParaRPr lang="zh-TW" sz="1100" dirty="0">
                        <a:effectLst/>
                        <a:latin typeface="標楷體" panose="03000509000000000000" pitchFamily="65" charset="-120"/>
                        <a:ea typeface="標楷體" panose="03000509000000000000" pitchFamily="65" charset="-120"/>
                        <a:cs typeface="SimSun" panose="02010600030101010101" pitchFamily="2" charset="-122"/>
                      </a:endParaRPr>
                    </a:p>
                  </a:txBody>
                  <a:tcPr marL="0" marR="0" marT="0" marB="0">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23839284"/>
                  </a:ext>
                </a:extLst>
              </a:tr>
            </a:tbl>
          </a:graphicData>
        </a:graphic>
      </p:graphicFrame>
    </p:spTree>
    <p:extLst>
      <p:ext uri="{BB962C8B-B14F-4D97-AF65-F5344CB8AC3E}">
        <p14:creationId xmlns:p14="http://schemas.microsoft.com/office/powerpoint/2010/main" val="3628926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lgn="l" rtl="0">
              <a:lnSpc>
                <a:spcPct val="90000"/>
              </a:lnSpc>
              <a:spcBef>
                <a:spcPct val="0"/>
              </a:spcBef>
            </a:pPr>
            <a:r>
              <a:rPr lang="zh-TW" altLang="en-US" sz="3600" dirty="0" smtClean="0">
                <a:latin typeface="標楷體" panose="03000509000000000000" pitchFamily="65" charset="-120"/>
                <a:ea typeface="標楷體" panose="03000509000000000000" pitchFamily="65" charset="-120"/>
              </a:rPr>
              <a:t>國際教育旅行補助計畫實施計畫</a:t>
            </a:r>
            <a:r>
              <a:rPr lang="en-US" altLang="zh-TW" sz="3600" dirty="0" smtClean="0">
                <a:latin typeface="標楷體" panose="03000509000000000000" pitchFamily="65" charset="-120"/>
                <a:ea typeface="標楷體" panose="03000509000000000000" pitchFamily="65" charset="-120"/>
              </a:rPr>
              <a:t>-1</a:t>
            </a:r>
            <a:endParaRPr lang="zh-TW" altLang="en-US" sz="3600" dirty="0" smtClean="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計畫</a:t>
            </a:r>
            <a:r>
              <a:rPr lang="zh-TW" altLang="en-US" sz="2400" dirty="0" smtClean="0">
                <a:latin typeface="標楷體" panose="03000509000000000000" pitchFamily="65" charset="-120"/>
                <a:ea typeface="標楷體" panose="03000509000000000000" pitchFamily="65" charset="-120"/>
              </a:rPr>
              <a:t>目標</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zh-TW" sz="2400" dirty="0" smtClean="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一）配合國際教育</a:t>
            </a:r>
            <a:r>
              <a:rPr lang="en-US" altLang="zh-TW" sz="2400" dirty="0">
                <a:latin typeface="標楷體" panose="03000509000000000000" pitchFamily="65" charset="-120"/>
                <a:ea typeface="標楷體" panose="03000509000000000000" pitchFamily="65" charset="-120"/>
              </a:rPr>
              <a:t>2.0</a:t>
            </a:r>
            <a:r>
              <a:rPr lang="zh-TW" altLang="zh-TW" sz="2400" dirty="0">
                <a:latin typeface="標楷體" panose="03000509000000000000" pitchFamily="65" charset="-120"/>
                <a:ea typeface="標楷體" panose="03000509000000000000" pitchFamily="65" charset="-120"/>
              </a:rPr>
              <a:t>政策，提昇學生國際競爭力，連結學校與社會資源，發展更精進之學校國際化校本特色，發展學校本位國際教育</a:t>
            </a:r>
            <a:r>
              <a:rPr lang="zh-TW" altLang="zh-TW" sz="2400" dirty="0" smtClean="0">
                <a:latin typeface="標楷體" panose="03000509000000000000" pitchFamily="65" charset="-120"/>
                <a:ea typeface="標楷體" panose="03000509000000000000" pitchFamily="65" charset="-120"/>
              </a:rPr>
              <a:t>課程</a:t>
            </a:r>
            <a:endParaRPr lang="en-US" altLang="zh-TW" sz="2400" dirty="0">
              <a:latin typeface="標楷體" panose="03000509000000000000" pitchFamily="65" charset="-120"/>
              <a:ea typeface="標楷體" panose="03000509000000000000" pitchFamily="65" charset="-120"/>
            </a:endParaRPr>
          </a:p>
          <a:p>
            <a:pPr marL="0" indent="0">
              <a:buNone/>
            </a:pPr>
            <a:r>
              <a:rPr lang="zh-TW" altLang="zh-TW" sz="2400" dirty="0" smtClean="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二）培養學生「自我理財」觀念與態度，鼓勵學生實際參與國際交流，從交流中學習尊重多元文化與國際理解，同時增廣師生見聞，開拓師生視野，培養師生國際移動</a:t>
            </a:r>
            <a:r>
              <a:rPr lang="zh-TW" altLang="zh-TW" sz="2400" dirty="0" smtClean="0">
                <a:latin typeface="標楷體" panose="03000509000000000000" pitchFamily="65" charset="-120"/>
                <a:ea typeface="標楷體" panose="03000509000000000000" pitchFamily="65" charset="-120"/>
              </a:rPr>
              <a:t>力。</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zh-TW" sz="2400" dirty="0" smtClean="0">
                <a:latin typeface="標楷體" panose="03000509000000000000" pitchFamily="65" charset="-120"/>
                <a:ea typeface="標楷體" panose="03000509000000000000" pitchFamily="65" charset="-120"/>
              </a:rPr>
              <a:t>（三）透過雙邊學校國際教育交流，促進雙方學校進一步拓展國際教育旅行互訪機制並建立友好關係，期使學生能透過教育旅行活動，獲得寶貴經驗同時接軌國際。</a:t>
            </a:r>
            <a:endParaRPr lang="zh-TW"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64767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latin typeface="+mn-ea"/>
              </a:rPr>
              <a:t>國際教育旅行補助計畫實施計畫</a:t>
            </a:r>
            <a:r>
              <a:rPr lang="en-US" altLang="zh-TW" sz="3600" dirty="0" smtClean="0">
                <a:latin typeface="+mn-ea"/>
              </a:rPr>
              <a:t>-2</a:t>
            </a:r>
            <a:endParaRPr lang="zh-TW" altLang="en-US" sz="3600" dirty="0"/>
          </a:p>
        </p:txBody>
      </p:sp>
      <p:sp>
        <p:nvSpPr>
          <p:cNvPr id="3" name="內容版面配置區 2"/>
          <p:cNvSpPr>
            <a:spLocks noGrp="1"/>
          </p:cNvSpPr>
          <p:nvPr>
            <p:ph idx="1"/>
          </p:nvPr>
        </p:nvSpPr>
        <p:spPr/>
        <p:txBody>
          <a:bodyPr/>
          <a:lstStyle/>
          <a:p>
            <a:r>
              <a:rPr lang="zh-TW" altLang="en-US" sz="2400" dirty="0" smtClean="0">
                <a:latin typeface="標楷體" panose="03000509000000000000" pitchFamily="65" charset="-120"/>
                <a:ea typeface="標楷體" panose="03000509000000000000" pitchFamily="65" charset="-120"/>
              </a:rPr>
              <a:t>計畫目標</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zh-TW" sz="2400" dirty="0" smtClean="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四）推展國際文化交流與體驗學習，營造國際化校園環境，培養學生運用資訊科技能力及跨文化溝通能力，從而付諸行動，並透過教育國際化的過程，達到瞭解國際社會、參與國際教育活動，促進世界和平及福祉的目標。</a:t>
            </a:r>
          </a:p>
          <a:p>
            <a:pPr marL="0" indent="0">
              <a:buNone/>
            </a:pPr>
            <a:r>
              <a:rPr lang="zh-TW" altLang="en-US"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五</a:t>
            </a:r>
            <a:r>
              <a:rPr lang="zh-TW" altLang="en-US"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依</a:t>
            </a:r>
            <a:r>
              <a:rPr lang="zh-TW" altLang="zh-TW" sz="2400" dirty="0">
                <a:latin typeface="標楷體" panose="03000509000000000000" pitchFamily="65" charset="-120"/>
                <a:ea typeface="標楷體" panose="03000509000000000000" pitchFamily="65" charset="-120"/>
              </a:rPr>
              <a:t>十二年國民基本教育課程綱要國際教育議題實質內涵，設計國際教育旅行課程，以活動課程化設計精神，擬定教育旅行學習目標、實施國際教育課程、培養學生反思與回饋能力，期能達成具備國際素養之現代全球公民。</a:t>
            </a:r>
          </a:p>
          <a:p>
            <a:endParaRPr lang="zh-TW" altLang="en-US" dirty="0"/>
          </a:p>
        </p:txBody>
      </p:sp>
    </p:spTree>
    <p:extLst>
      <p:ext uri="{BB962C8B-B14F-4D97-AF65-F5344CB8AC3E}">
        <p14:creationId xmlns:p14="http://schemas.microsoft.com/office/powerpoint/2010/main" val="1713252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latin typeface="+mn-ea"/>
              </a:rPr>
              <a:t>國際教育旅行補助計畫實施</a:t>
            </a:r>
            <a:r>
              <a:rPr lang="zh-TW" altLang="en-US" sz="3600" dirty="0" smtClean="0">
                <a:latin typeface="+mn-ea"/>
              </a:rPr>
              <a:t>計畫</a:t>
            </a:r>
            <a:r>
              <a:rPr lang="en-US" altLang="zh-TW" sz="3600" dirty="0" smtClean="0">
                <a:latin typeface="+mn-ea"/>
              </a:rPr>
              <a:t>-3</a:t>
            </a:r>
            <a:endParaRPr lang="zh-TW" altLang="en-US" sz="3600" dirty="0"/>
          </a:p>
        </p:txBody>
      </p:sp>
      <p:sp>
        <p:nvSpPr>
          <p:cNvPr id="3" name="內容版面配置區 2"/>
          <p:cNvSpPr>
            <a:spLocks noGrp="1"/>
          </p:cNvSpPr>
          <p:nvPr>
            <p:ph idx="1"/>
          </p:nvPr>
        </p:nvSpPr>
        <p:spPr/>
        <p:txBody>
          <a:bodyPr/>
          <a:lstStyle/>
          <a:p>
            <a:r>
              <a:rPr lang="zh-TW" altLang="en-US" sz="2400" dirty="0" smtClean="0">
                <a:latin typeface="標楷體" panose="03000509000000000000" pitchFamily="65" charset="-120"/>
                <a:ea typeface="標楷體" panose="03000509000000000000" pitchFamily="65" charset="-120"/>
              </a:rPr>
              <a:t>實施對象：</a:t>
            </a:r>
            <a:r>
              <a:rPr lang="zh-TW" altLang="zh-TW" sz="2400" dirty="0" smtClean="0">
                <a:latin typeface="標楷體" panose="03000509000000000000" pitchFamily="65" charset="-120"/>
                <a:ea typeface="標楷體" panose="03000509000000000000" pitchFamily="65" charset="-120"/>
              </a:rPr>
              <a:t>本校</a:t>
            </a:r>
            <a:r>
              <a:rPr lang="zh-TW" altLang="zh-TW" sz="2400" dirty="0">
                <a:latin typeface="標楷體" panose="03000509000000000000" pitchFamily="65" charset="-120"/>
                <a:ea typeface="標楷體" panose="03000509000000000000" pitchFamily="65" charset="-120"/>
              </a:rPr>
              <a:t>學生計</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人。</a:t>
            </a:r>
          </a:p>
          <a:p>
            <a:r>
              <a:rPr lang="zh-TW" altLang="en-US" sz="2400" dirty="0" smtClean="0">
                <a:latin typeface="標楷體" panose="03000509000000000000" pitchFamily="65" charset="-120"/>
                <a:ea typeface="標楷體" panose="03000509000000000000" pitchFamily="65" charset="-120"/>
              </a:rPr>
              <a:t>參訪交流時間：○年○月○日（星期○）至○年○月○日（星期○），計○天○夜。</a:t>
            </a:r>
          </a:p>
          <a:p>
            <a:r>
              <a:rPr lang="zh-TW" altLang="en-US" sz="2400" dirty="0" smtClean="0">
                <a:latin typeface="標楷體" panose="03000509000000000000" pitchFamily="65" charset="-120"/>
                <a:ea typeface="標楷體" panose="03000509000000000000" pitchFamily="65" charset="-120"/>
              </a:rPr>
              <a:t>參訪國家：（請填國名）   </a:t>
            </a:r>
            <a:r>
              <a:rPr lang="zh-TW" altLang="en-US" sz="2400" dirty="0" smtClean="0">
                <a:solidFill>
                  <a:srgbClr val="FF0000"/>
                </a:solidFill>
                <a:latin typeface="標楷體" panose="03000509000000000000" pitchFamily="65" charset="-120"/>
                <a:ea typeface="標楷體" panose="03000509000000000000" pitchFamily="65" charset="-120"/>
              </a:rPr>
              <a:t>請填國家預計交流地區</a:t>
            </a:r>
          </a:p>
          <a:p>
            <a:r>
              <a:rPr lang="zh-TW" altLang="zh-TW" sz="2400" dirty="0">
                <a:latin typeface="標楷體" panose="03000509000000000000" pitchFamily="65" charset="-120"/>
                <a:ea typeface="標楷體" panose="03000509000000000000" pitchFamily="65" charset="-120"/>
              </a:rPr>
              <a:t>組織與</a:t>
            </a:r>
            <a:r>
              <a:rPr lang="zh-TW" altLang="zh-TW" sz="2400" dirty="0" smtClean="0">
                <a:latin typeface="標楷體" panose="03000509000000000000" pitchFamily="65" charset="-120"/>
                <a:ea typeface="標楷體" panose="03000509000000000000" pitchFamily="65" charset="-120"/>
              </a:rPr>
              <a:t>分工</a:t>
            </a:r>
            <a:r>
              <a:rPr lang="zh-TW" altLang="en-US" sz="2400" dirty="0">
                <a:latin typeface="標楷體" panose="03000509000000000000" pitchFamily="65" charset="-120"/>
                <a:ea typeface="標楷體" panose="03000509000000000000" pitchFamily="65" charset="-120"/>
              </a:rPr>
              <a:t>：</a:t>
            </a:r>
          </a:p>
        </p:txBody>
      </p:sp>
      <p:pic>
        <p:nvPicPr>
          <p:cNvPr id="6" name="圖片 5"/>
          <p:cNvPicPr>
            <a:picLocks noChangeAspect="1"/>
          </p:cNvPicPr>
          <p:nvPr/>
        </p:nvPicPr>
        <p:blipFill>
          <a:blip r:embed="rId2"/>
          <a:stretch>
            <a:fillRect/>
          </a:stretch>
        </p:blipFill>
        <p:spPr>
          <a:xfrm>
            <a:off x="1163185" y="4001294"/>
            <a:ext cx="7259063" cy="2076740"/>
          </a:xfrm>
          <a:prstGeom prst="rect">
            <a:avLst/>
          </a:prstGeom>
        </p:spPr>
      </p:pic>
      <p:sp>
        <p:nvSpPr>
          <p:cNvPr id="5" name="向左箭號 4"/>
          <p:cNvSpPr/>
          <p:nvPr/>
        </p:nvSpPr>
        <p:spPr>
          <a:xfrm>
            <a:off x="4527393" y="3166946"/>
            <a:ext cx="323387" cy="2341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66856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latin typeface="+mn-ea"/>
              </a:rPr>
              <a:t>國際教育旅行補助計畫實施計畫</a:t>
            </a:r>
            <a:r>
              <a:rPr lang="en-US" altLang="zh-TW" sz="3600" dirty="0" smtClean="0">
                <a:latin typeface="+mn-ea"/>
              </a:rPr>
              <a:t>-</a:t>
            </a:r>
            <a:r>
              <a:rPr lang="zh-TW" altLang="en-US" sz="3600" dirty="0" smtClean="0">
                <a:latin typeface="+mn-ea"/>
              </a:rPr>
              <a:t>４</a:t>
            </a:r>
            <a:endParaRPr lang="zh-TW" altLang="en-US" sz="3600" dirty="0"/>
          </a:p>
        </p:txBody>
      </p:sp>
      <p:sp>
        <p:nvSpPr>
          <p:cNvPr id="3" name="內容版面配置區 2"/>
          <p:cNvSpPr>
            <a:spLocks noGrp="1"/>
          </p:cNvSpPr>
          <p:nvPr>
            <p:ph idx="1"/>
          </p:nvPr>
        </p:nvSpPr>
        <p:spPr>
          <a:xfrm>
            <a:off x="838200" y="1825625"/>
            <a:ext cx="10515600" cy="4375478"/>
          </a:xfrm>
        </p:spPr>
        <p:txBody>
          <a:bodyPr>
            <a:normAutofit fontScale="92500" lnSpcReduction="10000"/>
          </a:bodyPr>
          <a:lstStyle/>
          <a:p>
            <a:r>
              <a:rPr lang="zh-TW" altLang="en-US" sz="2400" b="1" dirty="0" smtClean="0">
                <a:latin typeface="標楷體" panose="03000509000000000000" pitchFamily="65" charset="-120"/>
                <a:ea typeface="標楷體" panose="03000509000000000000" pitchFamily="65" charset="-120"/>
              </a:rPr>
              <a:t>實施方式</a:t>
            </a:r>
            <a:endParaRPr lang="en-US" altLang="zh-TW" sz="2400" b="1" dirty="0" smtClean="0">
              <a:latin typeface="標楷體" panose="03000509000000000000" pitchFamily="65" charset="-120"/>
              <a:ea typeface="標楷體" panose="03000509000000000000" pitchFamily="65" charset="-120"/>
            </a:endParaRPr>
          </a:p>
          <a:p>
            <a:pPr marL="0" indent="0">
              <a:buNone/>
            </a:pPr>
            <a:r>
              <a:rPr lang="zh-TW" altLang="zh-TW" sz="2400" dirty="0" smtClean="0">
                <a:latin typeface="標楷體" panose="03000509000000000000" pitchFamily="65" charset="-120"/>
                <a:ea typeface="標楷體" panose="03000509000000000000" pitchFamily="65" charset="-120"/>
              </a:rPr>
              <a:t>（一）依十二年國民基本教育課程綱要國際教育議題實質內涵設計國際教育旅行</a:t>
            </a:r>
            <a:r>
              <a:rPr lang="en-US" altLang="zh-TW" sz="2400" dirty="0" smtClean="0">
                <a:latin typeface="標楷體" panose="03000509000000000000" pitchFamily="65" charset="-120"/>
                <a:ea typeface="標楷體" panose="03000509000000000000" pitchFamily="65" charset="-120"/>
              </a:rPr>
              <a:t>  </a:t>
            </a:r>
            <a:r>
              <a:rPr lang="zh-TW" altLang="zh-TW" sz="2400" dirty="0" smtClean="0">
                <a:latin typeface="標楷體" panose="03000509000000000000" pitchFamily="65" charset="-120"/>
                <a:ea typeface="標楷體" panose="03000509000000000000" pitchFamily="65" charset="-120"/>
              </a:rPr>
              <a:t>課程，包括國際交流學生學習目標、評量，制定出國計畫，。</a:t>
            </a:r>
          </a:p>
          <a:p>
            <a:pPr marL="0" indent="0">
              <a:buNone/>
            </a:pPr>
            <a:r>
              <a:rPr lang="zh-TW" altLang="zh-TW" sz="2400" dirty="0" smtClean="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二）宣導出國計畫，辦理學生報名後，公開招標、確定承商。</a:t>
            </a:r>
          </a:p>
          <a:p>
            <a:pPr marL="0" indent="0">
              <a:buNone/>
            </a:pPr>
            <a:r>
              <a:rPr lang="zh-TW" altLang="zh-TW" sz="2400" dirty="0">
                <a:latin typeface="標楷體" panose="03000509000000000000" pitchFamily="65" charset="-120"/>
                <a:ea typeface="標楷體" panose="03000509000000000000" pitchFamily="65" charset="-120"/>
              </a:rPr>
              <a:t>（三）兩國交流學校師長合作設計交流課程。</a:t>
            </a:r>
          </a:p>
          <a:p>
            <a:pPr marL="0" indent="0">
              <a:buNone/>
            </a:pPr>
            <a:r>
              <a:rPr lang="zh-TW" altLang="zh-TW" sz="2400" dirty="0">
                <a:latin typeface="標楷體" panose="03000509000000000000" pitchFamily="65" charset="-120"/>
                <a:ea typeface="標楷體" panose="03000509000000000000" pitchFamily="65" charset="-120"/>
              </a:rPr>
              <a:t>（四）出國前兩國學生進行線上交流。</a:t>
            </a:r>
          </a:p>
          <a:p>
            <a:pPr marL="0" indent="0">
              <a:buNone/>
            </a:pPr>
            <a:r>
              <a:rPr lang="zh-TW" altLang="zh-TW" sz="2400" dirty="0">
                <a:latin typeface="標楷體" panose="03000509000000000000" pitchFamily="65" charset="-120"/>
                <a:ea typeface="標楷體" panose="03000509000000000000" pitchFamily="65" charset="-120"/>
              </a:rPr>
              <a:t>（五）出發前召開行前說明會。</a:t>
            </a:r>
          </a:p>
          <a:p>
            <a:pPr marL="0" indent="0">
              <a:buNone/>
            </a:pPr>
            <a:r>
              <a:rPr lang="zh-TW" altLang="zh-TW" sz="2400" dirty="0">
                <a:latin typeface="標楷體" panose="03000509000000000000" pitchFamily="65" charset="-120"/>
                <a:ea typeface="標楷體" panose="03000509000000000000" pitchFamily="65" charset="-120"/>
              </a:rPr>
              <a:t>（六）進行出國旅行、實體交流及課程。</a:t>
            </a:r>
          </a:p>
          <a:p>
            <a:pPr marL="0" indent="0">
              <a:buNone/>
            </a:pPr>
            <a:r>
              <a:rPr lang="zh-TW" altLang="zh-TW" sz="2400" dirty="0">
                <a:latin typeface="標楷體" panose="03000509000000000000" pitchFamily="65" charset="-120"/>
                <a:ea typeface="標楷體" panose="03000509000000000000" pitchFamily="65" charset="-120"/>
              </a:rPr>
              <a:t>（七）回國後學生進行反思與回饋，完成學習歷程作為成果報告。</a:t>
            </a: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學習歷程由聯盟提供模板</a:t>
            </a:r>
            <a:r>
              <a:rPr lang="en-US" altLang="zh-TW" sz="2400" dirty="0">
                <a:latin typeface="標楷體" panose="03000509000000000000" pitchFamily="65" charset="-120"/>
                <a:ea typeface="標楷體" panose="03000509000000000000" pitchFamily="65" charset="-120"/>
              </a:rPr>
              <a:t>)</a:t>
            </a:r>
            <a:endParaRPr lang="zh-TW" altLang="zh-TW" sz="2400" dirty="0">
              <a:latin typeface="標楷體" panose="03000509000000000000" pitchFamily="65" charset="-120"/>
              <a:ea typeface="標楷體" panose="03000509000000000000" pitchFamily="65" charset="-120"/>
            </a:endParaRPr>
          </a:p>
          <a:p>
            <a:pPr marL="0" indent="0">
              <a:buNone/>
            </a:pPr>
            <a:r>
              <a:rPr lang="zh-TW" altLang="zh-TW" sz="2400" dirty="0">
                <a:latin typeface="標楷體" panose="03000509000000000000" pitchFamily="65" charset="-120"/>
                <a:ea typeface="標楷體" panose="03000509000000000000" pitchFamily="65" charset="-120"/>
              </a:rPr>
              <a:t>（八）成果在校內或校外進行分享。</a:t>
            </a:r>
          </a:p>
          <a:p>
            <a:endParaRPr lang="zh-TW" altLang="en-US" sz="2400" dirty="0"/>
          </a:p>
        </p:txBody>
      </p:sp>
    </p:spTree>
    <p:extLst>
      <p:ext uri="{BB962C8B-B14F-4D97-AF65-F5344CB8AC3E}">
        <p14:creationId xmlns:p14="http://schemas.microsoft.com/office/powerpoint/2010/main" val="3453734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3602</Words>
  <Application>Microsoft Office PowerPoint</Application>
  <PresentationFormat>寬螢幕</PresentationFormat>
  <Paragraphs>510</Paragraphs>
  <Slides>25</Slides>
  <Notes>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25</vt:i4>
      </vt:variant>
    </vt:vector>
  </HeadingPairs>
  <TitlesOfParts>
    <vt:vector size="38" baseType="lpstr">
      <vt:lpstr>SimSun</vt:lpstr>
      <vt:lpstr>Microsoft JhengHei</vt:lpstr>
      <vt:lpstr>新細明體</vt:lpstr>
      <vt:lpstr>DFKai-SB</vt:lpstr>
      <vt:lpstr>DFKai-SB</vt:lpstr>
      <vt:lpstr>Arial</vt:lpstr>
      <vt:lpstr>Arial Black</vt:lpstr>
      <vt:lpstr>Calibri</vt:lpstr>
      <vt:lpstr>Calibri Light</vt:lpstr>
      <vt:lpstr>Tahoma</vt:lpstr>
      <vt:lpstr>Times New Roman</vt:lpstr>
      <vt:lpstr>Wingdings</vt:lpstr>
      <vt:lpstr>1_Office 佈景主題</vt:lpstr>
      <vt:lpstr>國際教育旅行補助計畫及IERC工作說明</vt:lpstr>
      <vt:lpstr>目錄</vt:lpstr>
      <vt:lpstr>教育部國民及學前教育署補助推動國際教育旅行經費作業要點-1</vt:lpstr>
      <vt:lpstr>教育部國民及學前教育署補助推動國際教育旅行經費作業要點-2</vt:lpstr>
      <vt:lpstr>國際教育旅行補助計畫申請表 </vt:lpstr>
      <vt:lpstr>國際教育旅行補助計畫實施計畫-1</vt:lpstr>
      <vt:lpstr>國際教育旅行補助計畫實施計畫-2</vt:lpstr>
      <vt:lpstr>國際教育旅行補助計畫實施計畫-3</vt:lpstr>
      <vt:lpstr>國際教育旅行補助計畫實施計畫-４</vt:lpstr>
      <vt:lpstr>國際教育旅行補助計畫實施計畫-５</vt:lpstr>
      <vt:lpstr>國際教育旅行補助計畫實施計畫-６</vt:lpstr>
      <vt:lpstr>   </vt:lpstr>
      <vt:lpstr> 教育旅行的觀察學習任務(以高雄蓮池潭龍虎塔為例) </vt:lpstr>
      <vt:lpstr>國際教育旅行補助計畫申請期程 </vt:lpstr>
      <vt:lpstr>112年度國際教育資源中心（IERC） 工作說明暨先導參訪辦理經驗分享</vt:lpstr>
      <vt:lpstr>PowerPoint 簡報</vt:lpstr>
      <vt:lpstr>PowerPoint 簡報</vt:lpstr>
      <vt:lpstr>PowerPoint 簡報</vt:lpstr>
      <vt:lpstr>PowerPoint 簡報</vt:lpstr>
      <vt:lpstr>PowerPoint 簡報</vt:lpstr>
      <vt:lpstr>PowerPoint 簡報</vt:lpstr>
      <vt:lpstr>高雄市接待家庭手冊雲端連結</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2</cp:revision>
  <dcterms:created xsi:type="dcterms:W3CDTF">2023-03-16T05:30:32Z</dcterms:created>
  <dcterms:modified xsi:type="dcterms:W3CDTF">2023-03-17T01:59:12Z</dcterms:modified>
</cp:coreProperties>
</file>