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7559675" cx="53467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168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3" roundtripDataSignature="AMtx7mgRtnd+49V2j4zNUI+/0wGUFB1h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F81D47-6A90-41F1-93B1-F6CAAE49DFA8}">
  <a:tblStyle styleId="{16F81D47-6A90-41F1-93B1-F6CAAE49DFA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484D8D4-2658-4D64-A0A4-9D179BC513E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BDA055E7-EFA7-4D7D-9BA9-12D2E57F060B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16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customschemas.google.com/relationships/presentationmetadata" Target="metadata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5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6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0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1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2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3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4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5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6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7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8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9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0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2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3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4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5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6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7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8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9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0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1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2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3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4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5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6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/>
          <p:nvPr>
            <p:ph type="title"/>
          </p:nvPr>
        </p:nvSpPr>
        <p:spPr>
          <a:xfrm>
            <a:off x="267335" y="302737"/>
            <a:ext cx="4812030" cy="1259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8"/>
          <p:cNvSpPr txBox="1"/>
          <p:nvPr>
            <p:ph idx="1" type="body"/>
          </p:nvPr>
        </p:nvSpPr>
        <p:spPr>
          <a:xfrm>
            <a:off x="267335" y="1763925"/>
            <a:ext cx="4812030" cy="498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8"/>
          <p:cNvSpPr txBox="1"/>
          <p:nvPr>
            <p:ph idx="10" type="dt"/>
          </p:nvPr>
        </p:nvSpPr>
        <p:spPr>
          <a:xfrm>
            <a:off x="267335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8"/>
          <p:cNvSpPr txBox="1"/>
          <p:nvPr>
            <p:ph idx="11" type="ftr"/>
          </p:nvPr>
        </p:nvSpPr>
        <p:spPr>
          <a:xfrm>
            <a:off x="1826789" y="7006700"/>
            <a:ext cx="1693122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8"/>
          <p:cNvSpPr txBox="1"/>
          <p:nvPr>
            <p:ph idx="12" type="sldNum"/>
          </p:nvPr>
        </p:nvSpPr>
        <p:spPr>
          <a:xfrm>
            <a:off x="3831802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/>
          <p:nvPr>
            <p:ph type="title"/>
          </p:nvPr>
        </p:nvSpPr>
        <p:spPr>
          <a:xfrm>
            <a:off x="267335" y="302737"/>
            <a:ext cx="4812030" cy="1259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7"/>
          <p:cNvSpPr txBox="1"/>
          <p:nvPr>
            <p:ph idx="1" type="body"/>
          </p:nvPr>
        </p:nvSpPr>
        <p:spPr>
          <a:xfrm rot="5400000">
            <a:off x="178832" y="1852428"/>
            <a:ext cx="4989036" cy="4812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7"/>
          <p:cNvSpPr txBox="1"/>
          <p:nvPr>
            <p:ph idx="10" type="dt"/>
          </p:nvPr>
        </p:nvSpPr>
        <p:spPr>
          <a:xfrm>
            <a:off x="267335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7"/>
          <p:cNvSpPr txBox="1"/>
          <p:nvPr>
            <p:ph idx="11" type="ftr"/>
          </p:nvPr>
        </p:nvSpPr>
        <p:spPr>
          <a:xfrm>
            <a:off x="1826789" y="7006700"/>
            <a:ext cx="1693122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7"/>
          <p:cNvSpPr txBox="1"/>
          <p:nvPr>
            <p:ph idx="12" type="sldNum"/>
          </p:nvPr>
        </p:nvSpPr>
        <p:spPr>
          <a:xfrm>
            <a:off x="3831802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 txBox="1"/>
          <p:nvPr>
            <p:ph type="title"/>
          </p:nvPr>
        </p:nvSpPr>
        <p:spPr>
          <a:xfrm rot="5400000">
            <a:off x="1252750" y="2926346"/>
            <a:ext cx="6450222" cy="1203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8"/>
          <p:cNvSpPr txBox="1"/>
          <p:nvPr>
            <p:ph idx="1" type="body"/>
          </p:nvPr>
        </p:nvSpPr>
        <p:spPr>
          <a:xfrm rot="5400000">
            <a:off x="-1197820" y="1767894"/>
            <a:ext cx="6450222" cy="3519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8"/>
          <p:cNvSpPr txBox="1"/>
          <p:nvPr>
            <p:ph idx="10" type="dt"/>
          </p:nvPr>
        </p:nvSpPr>
        <p:spPr>
          <a:xfrm>
            <a:off x="267335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8"/>
          <p:cNvSpPr txBox="1"/>
          <p:nvPr>
            <p:ph idx="11" type="ftr"/>
          </p:nvPr>
        </p:nvSpPr>
        <p:spPr>
          <a:xfrm>
            <a:off x="1826789" y="7006700"/>
            <a:ext cx="1693122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8"/>
          <p:cNvSpPr txBox="1"/>
          <p:nvPr>
            <p:ph idx="12" type="sldNum"/>
          </p:nvPr>
        </p:nvSpPr>
        <p:spPr>
          <a:xfrm>
            <a:off x="3831802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 txBox="1"/>
          <p:nvPr>
            <p:ph type="title"/>
          </p:nvPr>
        </p:nvSpPr>
        <p:spPr>
          <a:xfrm>
            <a:off x="267335" y="302737"/>
            <a:ext cx="4812030" cy="1259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9"/>
          <p:cNvSpPr txBox="1"/>
          <p:nvPr>
            <p:ph idx="1" type="body"/>
          </p:nvPr>
        </p:nvSpPr>
        <p:spPr>
          <a:xfrm>
            <a:off x="267335" y="1692178"/>
            <a:ext cx="2362388" cy="7052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1pPr>
            <a:lvl2pPr indent="-228600" lvl="1" marL="9144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b="1" sz="1559"/>
            </a:lvl2pPr>
            <a:lvl3pPr indent="-228600" lvl="2" marL="13716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3pPr>
            <a:lvl4pPr indent="-228600" lvl="3" marL="1828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b="1" sz="1247"/>
            </a:lvl4pPr>
            <a:lvl5pPr indent="-228600" lvl="4" marL="22860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b="1" sz="1247"/>
            </a:lvl5pPr>
            <a:lvl6pPr indent="-228600" lvl="5" marL="27432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b="1" sz="1247"/>
            </a:lvl6pPr>
            <a:lvl7pPr indent="-228600" lvl="6" marL="32004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b="1" sz="1247"/>
            </a:lvl7pPr>
            <a:lvl8pPr indent="-228600" lvl="7" marL="36576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b="1" sz="1247"/>
            </a:lvl8pPr>
            <a:lvl9pPr indent="-228600" lvl="8" marL="4114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b="1" sz="1247"/>
            </a:lvl9pPr>
          </a:lstStyle>
          <a:p/>
        </p:txBody>
      </p:sp>
      <p:sp>
        <p:nvSpPr>
          <p:cNvPr id="24" name="Google Shape;24;p49"/>
          <p:cNvSpPr txBox="1"/>
          <p:nvPr>
            <p:ph idx="2" type="body"/>
          </p:nvPr>
        </p:nvSpPr>
        <p:spPr>
          <a:xfrm>
            <a:off x="267335" y="2397397"/>
            <a:ext cx="2362388" cy="435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408" lvl="0" marL="45720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Char char="•"/>
              <a:defRPr sz="1870"/>
            </a:lvl1pPr>
            <a:lvl2pPr indent="-327596" lvl="1" marL="9144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–"/>
              <a:defRPr sz="1559"/>
            </a:lvl2pPr>
            <a:lvl3pPr indent="-317690" lvl="2" marL="13716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  <a:defRPr sz="1403"/>
            </a:lvl3pPr>
            <a:lvl4pPr indent="-307784" lvl="3" marL="1828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–"/>
              <a:defRPr sz="1247"/>
            </a:lvl4pPr>
            <a:lvl5pPr indent="-307784" lvl="4" marL="22860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»"/>
              <a:defRPr sz="1247"/>
            </a:lvl5pPr>
            <a:lvl6pPr indent="-307784" lvl="5" marL="27432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  <a:defRPr sz="1247"/>
            </a:lvl6pPr>
            <a:lvl7pPr indent="-307784" lvl="6" marL="32004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  <a:defRPr sz="1247"/>
            </a:lvl7pPr>
            <a:lvl8pPr indent="-307784" lvl="7" marL="36576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  <a:defRPr sz="1247"/>
            </a:lvl8pPr>
            <a:lvl9pPr indent="-307784" lvl="8" marL="4114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  <a:defRPr sz="1247"/>
            </a:lvl9pPr>
          </a:lstStyle>
          <a:p/>
        </p:txBody>
      </p:sp>
      <p:sp>
        <p:nvSpPr>
          <p:cNvPr id="25" name="Google Shape;25;p49"/>
          <p:cNvSpPr txBox="1"/>
          <p:nvPr>
            <p:ph idx="3" type="body"/>
          </p:nvPr>
        </p:nvSpPr>
        <p:spPr>
          <a:xfrm>
            <a:off x="2716050" y="1692178"/>
            <a:ext cx="2363315" cy="7052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b="1" sz="1870"/>
            </a:lvl1pPr>
            <a:lvl2pPr indent="-228600" lvl="1" marL="9144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b="1" sz="1559"/>
            </a:lvl2pPr>
            <a:lvl3pPr indent="-228600" lvl="2" marL="13716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b="1" sz="1403"/>
            </a:lvl3pPr>
            <a:lvl4pPr indent="-228600" lvl="3" marL="1828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b="1" sz="1247"/>
            </a:lvl4pPr>
            <a:lvl5pPr indent="-228600" lvl="4" marL="22860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b="1" sz="1247"/>
            </a:lvl5pPr>
            <a:lvl6pPr indent="-228600" lvl="5" marL="27432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b="1" sz="1247"/>
            </a:lvl6pPr>
            <a:lvl7pPr indent="-228600" lvl="6" marL="32004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b="1" sz="1247"/>
            </a:lvl7pPr>
            <a:lvl8pPr indent="-228600" lvl="7" marL="36576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b="1" sz="1247"/>
            </a:lvl8pPr>
            <a:lvl9pPr indent="-228600" lvl="8" marL="4114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b="1" sz="1247"/>
            </a:lvl9pPr>
          </a:lstStyle>
          <a:p/>
        </p:txBody>
      </p:sp>
      <p:sp>
        <p:nvSpPr>
          <p:cNvPr id="26" name="Google Shape;26;p49"/>
          <p:cNvSpPr txBox="1"/>
          <p:nvPr>
            <p:ph idx="4" type="body"/>
          </p:nvPr>
        </p:nvSpPr>
        <p:spPr>
          <a:xfrm>
            <a:off x="2716050" y="2397397"/>
            <a:ext cx="2363315" cy="435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7408" lvl="0" marL="45720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Char char="•"/>
              <a:defRPr sz="1870"/>
            </a:lvl1pPr>
            <a:lvl2pPr indent="-327596" lvl="1" marL="9144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–"/>
              <a:defRPr sz="1559"/>
            </a:lvl2pPr>
            <a:lvl3pPr indent="-317690" lvl="2" marL="13716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  <a:defRPr sz="1403"/>
            </a:lvl3pPr>
            <a:lvl4pPr indent="-307784" lvl="3" marL="1828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–"/>
              <a:defRPr sz="1247"/>
            </a:lvl4pPr>
            <a:lvl5pPr indent="-307784" lvl="4" marL="22860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»"/>
              <a:defRPr sz="1247"/>
            </a:lvl5pPr>
            <a:lvl6pPr indent="-307784" lvl="5" marL="27432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  <a:defRPr sz="1247"/>
            </a:lvl6pPr>
            <a:lvl7pPr indent="-307784" lvl="6" marL="32004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  <a:defRPr sz="1247"/>
            </a:lvl7pPr>
            <a:lvl8pPr indent="-307784" lvl="7" marL="36576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  <a:defRPr sz="1247"/>
            </a:lvl8pPr>
            <a:lvl9pPr indent="-307784" lvl="8" marL="41148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  <a:defRPr sz="1247"/>
            </a:lvl9pPr>
          </a:lstStyle>
          <a:p/>
        </p:txBody>
      </p:sp>
      <p:sp>
        <p:nvSpPr>
          <p:cNvPr id="27" name="Google Shape;27;p49"/>
          <p:cNvSpPr txBox="1"/>
          <p:nvPr>
            <p:ph idx="10" type="dt"/>
          </p:nvPr>
        </p:nvSpPr>
        <p:spPr>
          <a:xfrm>
            <a:off x="267335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9"/>
          <p:cNvSpPr txBox="1"/>
          <p:nvPr>
            <p:ph idx="11" type="ftr"/>
          </p:nvPr>
        </p:nvSpPr>
        <p:spPr>
          <a:xfrm>
            <a:off x="1826789" y="7006700"/>
            <a:ext cx="1693122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9"/>
          <p:cNvSpPr txBox="1"/>
          <p:nvPr>
            <p:ph idx="12" type="sldNum"/>
          </p:nvPr>
        </p:nvSpPr>
        <p:spPr>
          <a:xfrm>
            <a:off x="3831802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0"/>
          <p:cNvSpPr txBox="1"/>
          <p:nvPr>
            <p:ph type="title"/>
          </p:nvPr>
        </p:nvSpPr>
        <p:spPr>
          <a:xfrm>
            <a:off x="267335" y="302737"/>
            <a:ext cx="4812030" cy="1259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0"/>
          <p:cNvSpPr txBox="1"/>
          <p:nvPr>
            <p:ph idx="1" type="body"/>
          </p:nvPr>
        </p:nvSpPr>
        <p:spPr>
          <a:xfrm>
            <a:off x="267335" y="1763925"/>
            <a:ext cx="2361459" cy="498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7220" lvl="0" marL="457200" algn="l">
              <a:spcBef>
                <a:spcPts val="437"/>
              </a:spcBef>
              <a:spcAft>
                <a:spcPts val="0"/>
              </a:spcAft>
              <a:buClr>
                <a:schemeClr val="dk1"/>
              </a:buClr>
              <a:buSzPts val="2183"/>
              <a:buChar char="•"/>
              <a:defRPr sz="2183"/>
            </a:lvl1pPr>
            <a:lvl2pPr indent="-347408" lvl="1" marL="91440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Char char="–"/>
              <a:defRPr sz="1870"/>
            </a:lvl2pPr>
            <a:lvl3pPr indent="-327596" lvl="2" marL="13716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3pPr>
            <a:lvl4pPr indent="-317690" lvl="3" marL="18288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–"/>
              <a:defRPr sz="1403"/>
            </a:lvl4pPr>
            <a:lvl5pPr indent="-317690" lvl="4" marL="22860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»"/>
              <a:defRPr sz="1403"/>
            </a:lvl5pPr>
            <a:lvl6pPr indent="-317690" lvl="5" marL="27432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  <a:defRPr sz="1403"/>
            </a:lvl6pPr>
            <a:lvl7pPr indent="-317690" lvl="6" marL="32004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  <a:defRPr sz="1403"/>
            </a:lvl7pPr>
            <a:lvl8pPr indent="-317690" lvl="7" marL="36576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  <a:defRPr sz="1403"/>
            </a:lvl8pPr>
            <a:lvl9pPr indent="-317690" lvl="8" marL="41148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  <a:defRPr sz="1403"/>
            </a:lvl9pPr>
          </a:lstStyle>
          <a:p/>
        </p:txBody>
      </p:sp>
      <p:sp>
        <p:nvSpPr>
          <p:cNvPr id="33" name="Google Shape;33;p50"/>
          <p:cNvSpPr txBox="1"/>
          <p:nvPr>
            <p:ph idx="2" type="body"/>
          </p:nvPr>
        </p:nvSpPr>
        <p:spPr>
          <a:xfrm>
            <a:off x="2717906" y="1763925"/>
            <a:ext cx="2361459" cy="498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7220" lvl="0" marL="457200" algn="l">
              <a:spcBef>
                <a:spcPts val="437"/>
              </a:spcBef>
              <a:spcAft>
                <a:spcPts val="0"/>
              </a:spcAft>
              <a:buClr>
                <a:schemeClr val="dk1"/>
              </a:buClr>
              <a:buSzPts val="2183"/>
              <a:buChar char="•"/>
              <a:defRPr sz="2183"/>
            </a:lvl1pPr>
            <a:lvl2pPr indent="-347408" lvl="1" marL="91440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Char char="–"/>
              <a:defRPr sz="1870"/>
            </a:lvl2pPr>
            <a:lvl3pPr indent="-327596" lvl="2" marL="13716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3pPr>
            <a:lvl4pPr indent="-317690" lvl="3" marL="18288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–"/>
              <a:defRPr sz="1403"/>
            </a:lvl4pPr>
            <a:lvl5pPr indent="-317690" lvl="4" marL="22860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»"/>
              <a:defRPr sz="1403"/>
            </a:lvl5pPr>
            <a:lvl6pPr indent="-317690" lvl="5" marL="27432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  <a:defRPr sz="1403"/>
            </a:lvl6pPr>
            <a:lvl7pPr indent="-317690" lvl="6" marL="32004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  <a:defRPr sz="1403"/>
            </a:lvl7pPr>
            <a:lvl8pPr indent="-317690" lvl="7" marL="36576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  <a:defRPr sz="1403"/>
            </a:lvl8pPr>
            <a:lvl9pPr indent="-317690" lvl="8" marL="41148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  <a:defRPr sz="1403"/>
            </a:lvl9pPr>
          </a:lstStyle>
          <a:p/>
        </p:txBody>
      </p:sp>
      <p:sp>
        <p:nvSpPr>
          <p:cNvPr id="34" name="Google Shape;34;p50"/>
          <p:cNvSpPr txBox="1"/>
          <p:nvPr>
            <p:ph idx="10" type="dt"/>
          </p:nvPr>
        </p:nvSpPr>
        <p:spPr>
          <a:xfrm>
            <a:off x="267335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0"/>
          <p:cNvSpPr txBox="1"/>
          <p:nvPr>
            <p:ph idx="11" type="ftr"/>
          </p:nvPr>
        </p:nvSpPr>
        <p:spPr>
          <a:xfrm>
            <a:off x="1826789" y="7006700"/>
            <a:ext cx="1693122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12" type="sldNum"/>
          </p:nvPr>
        </p:nvSpPr>
        <p:spPr>
          <a:xfrm>
            <a:off x="3831802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1"/>
          <p:cNvSpPr txBox="1"/>
          <p:nvPr>
            <p:ph type="ctrTitle"/>
          </p:nvPr>
        </p:nvSpPr>
        <p:spPr>
          <a:xfrm>
            <a:off x="401003" y="2348401"/>
            <a:ext cx="4544695" cy="1620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1"/>
          <p:cNvSpPr txBox="1"/>
          <p:nvPr>
            <p:ph idx="1" type="subTitle"/>
          </p:nvPr>
        </p:nvSpPr>
        <p:spPr>
          <a:xfrm>
            <a:off x="802005" y="4283816"/>
            <a:ext cx="3742690" cy="1931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249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37"/>
              </a:spcBef>
              <a:spcAft>
                <a:spcPts val="0"/>
              </a:spcAft>
              <a:buClr>
                <a:srgbClr val="888888"/>
              </a:buClr>
              <a:buSzPts val="218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871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12"/>
              </a:spcBef>
              <a:spcAft>
                <a:spcPts val="0"/>
              </a:spcAft>
              <a:buClr>
                <a:srgbClr val="888888"/>
              </a:buClr>
              <a:buSzPts val="1559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12"/>
              </a:spcBef>
              <a:spcAft>
                <a:spcPts val="0"/>
              </a:spcAft>
              <a:buClr>
                <a:srgbClr val="888888"/>
              </a:buClr>
              <a:buSzPts val="1559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12"/>
              </a:spcBef>
              <a:spcAft>
                <a:spcPts val="0"/>
              </a:spcAft>
              <a:buClr>
                <a:srgbClr val="888888"/>
              </a:buClr>
              <a:buSzPts val="1559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12"/>
              </a:spcBef>
              <a:spcAft>
                <a:spcPts val="0"/>
              </a:spcAft>
              <a:buClr>
                <a:srgbClr val="888888"/>
              </a:buClr>
              <a:buSzPts val="1559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12"/>
              </a:spcBef>
              <a:spcAft>
                <a:spcPts val="0"/>
              </a:spcAft>
              <a:buClr>
                <a:srgbClr val="888888"/>
              </a:buClr>
              <a:buSzPts val="1559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12"/>
              </a:spcBef>
              <a:spcAft>
                <a:spcPts val="0"/>
              </a:spcAft>
              <a:buClr>
                <a:srgbClr val="888888"/>
              </a:buClr>
              <a:buSzPts val="1559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1"/>
          <p:cNvSpPr txBox="1"/>
          <p:nvPr>
            <p:ph idx="10" type="dt"/>
          </p:nvPr>
        </p:nvSpPr>
        <p:spPr>
          <a:xfrm>
            <a:off x="267335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1"/>
          <p:cNvSpPr txBox="1"/>
          <p:nvPr>
            <p:ph idx="11" type="ftr"/>
          </p:nvPr>
        </p:nvSpPr>
        <p:spPr>
          <a:xfrm>
            <a:off x="1826789" y="7006700"/>
            <a:ext cx="1693122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12" type="sldNum"/>
          </p:nvPr>
        </p:nvSpPr>
        <p:spPr>
          <a:xfrm>
            <a:off x="3831802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2"/>
          <p:cNvSpPr txBox="1"/>
          <p:nvPr>
            <p:ph type="title"/>
          </p:nvPr>
        </p:nvSpPr>
        <p:spPr>
          <a:xfrm>
            <a:off x="422353" y="4857792"/>
            <a:ext cx="4544695" cy="150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Calibri"/>
              <a:buNone/>
              <a:defRPr b="1" sz="3118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1" type="body"/>
          </p:nvPr>
        </p:nvSpPr>
        <p:spPr>
          <a:xfrm>
            <a:off x="422353" y="3204114"/>
            <a:ext cx="4544695" cy="16536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12"/>
              </a:spcBef>
              <a:spcAft>
                <a:spcPts val="0"/>
              </a:spcAft>
              <a:buClr>
                <a:srgbClr val="888888"/>
              </a:buClr>
              <a:buSzPts val="1559"/>
              <a:buNone/>
              <a:defRPr sz="1559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9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8"/>
              </a:spcBef>
              <a:spcAft>
                <a:spcPts val="0"/>
              </a:spcAft>
              <a:buClr>
                <a:srgbClr val="888888"/>
              </a:buClr>
              <a:buSzPts val="1091"/>
              <a:buNone/>
              <a:defRPr sz="1091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8"/>
              </a:spcBef>
              <a:spcAft>
                <a:spcPts val="0"/>
              </a:spcAft>
              <a:buClr>
                <a:srgbClr val="888888"/>
              </a:buClr>
              <a:buSzPts val="1091"/>
              <a:buNone/>
              <a:defRPr sz="1091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8"/>
              </a:spcBef>
              <a:spcAft>
                <a:spcPts val="0"/>
              </a:spcAft>
              <a:buClr>
                <a:srgbClr val="888888"/>
              </a:buClr>
              <a:buSzPts val="1091"/>
              <a:buNone/>
              <a:defRPr sz="1091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8"/>
              </a:spcBef>
              <a:spcAft>
                <a:spcPts val="0"/>
              </a:spcAft>
              <a:buClr>
                <a:srgbClr val="888888"/>
              </a:buClr>
              <a:buSzPts val="1091"/>
              <a:buNone/>
              <a:defRPr sz="1091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8"/>
              </a:spcBef>
              <a:spcAft>
                <a:spcPts val="0"/>
              </a:spcAft>
              <a:buClr>
                <a:srgbClr val="888888"/>
              </a:buClr>
              <a:buSzPts val="1091"/>
              <a:buNone/>
              <a:defRPr sz="1091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8"/>
              </a:spcBef>
              <a:spcAft>
                <a:spcPts val="0"/>
              </a:spcAft>
              <a:buClr>
                <a:srgbClr val="888888"/>
              </a:buClr>
              <a:buSzPts val="1091"/>
              <a:buNone/>
              <a:defRPr sz="109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52"/>
          <p:cNvSpPr txBox="1"/>
          <p:nvPr>
            <p:ph idx="10" type="dt"/>
          </p:nvPr>
        </p:nvSpPr>
        <p:spPr>
          <a:xfrm>
            <a:off x="267335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2"/>
          <p:cNvSpPr txBox="1"/>
          <p:nvPr>
            <p:ph idx="11" type="ftr"/>
          </p:nvPr>
        </p:nvSpPr>
        <p:spPr>
          <a:xfrm>
            <a:off x="1826789" y="7006700"/>
            <a:ext cx="1693122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2"/>
          <p:cNvSpPr txBox="1"/>
          <p:nvPr>
            <p:ph idx="12" type="sldNum"/>
          </p:nvPr>
        </p:nvSpPr>
        <p:spPr>
          <a:xfrm>
            <a:off x="3831802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/>
          <p:nvPr>
            <p:ph type="title"/>
          </p:nvPr>
        </p:nvSpPr>
        <p:spPr>
          <a:xfrm>
            <a:off x="267335" y="302737"/>
            <a:ext cx="4812030" cy="1259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3"/>
          <p:cNvSpPr txBox="1"/>
          <p:nvPr>
            <p:ph idx="10" type="dt"/>
          </p:nvPr>
        </p:nvSpPr>
        <p:spPr>
          <a:xfrm>
            <a:off x="267335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3"/>
          <p:cNvSpPr txBox="1"/>
          <p:nvPr>
            <p:ph idx="11" type="ftr"/>
          </p:nvPr>
        </p:nvSpPr>
        <p:spPr>
          <a:xfrm>
            <a:off x="1826789" y="7006700"/>
            <a:ext cx="1693122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3"/>
          <p:cNvSpPr txBox="1"/>
          <p:nvPr>
            <p:ph idx="12" type="sldNum"/>
          </p:nvPr>
        </p:nvSpPr>
        <p:spPr>
          <a:xfrm>
            <a:off x="3831802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/>
          <p:nvPr>
            <p:ph idx="10" type="dt"/>
          </p:nvPr>
        </p:nvSpPr>
        <p:spPr>
          <a:xfrm>
            <a:off x="267335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4"/>
          <p:cNvSpPr txBox="1"/>
          <p:nvPr>
            <p:ph idx="11" type="ftr"/>
          </p:nvPr>
        </p:nvSpPr>
        <p:spPr>
          <a:xfrm>
            <a:off x="1826789" y="7006700"/>
            <a:ext cx="1693122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4"/>
          <p:cNvSpPr txBox="1"/>
          <p:nvPr>
            <p:ph idx="12" type="sldNum"/>
          </p:nvPr>
        </p:nvSpPr>
        <p:spPr>
          <a:xfrm>
            <a:off x="3831802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/>
          <p:nvPr>
            <p:ph type="title"/>
          </p:nvPr>
        </p:nvSpPr>
        <p:spPr>
          <a:xfrm>
            <a:off x="267335" y="300987"/>
            <a:ext cx="1759028" cy="12809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Calibri"/>
              <a:buNone/>
              <a:defRPr b="1" sz="15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5"/>
          <p:cNvSpPr txBox="1"/>
          <p:nvPr>
            <p:ph idx="1" type="body"/>
          </p:nvPr>
        </p:nvSpPr>
        <p:spPr>
          <a:xfrm>
            <a:off x="2090411" y="300988"/>
            <a:ext cx="2988954" cy="6451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032" lvl="0" marL="457200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95"/>
              <a:buChar char="•"/>
              <a:defRPr sz="2495"/>
            </a:lvl1pPr>
            <a:lvl2pPr indent="-367220" lvl="1" marL="914400" algn="l">
              <a:spcBef>
                <a:spcPts val="437"/>
              </a:spcBef>
              <a:spcAft>
                <a:spcPts val="0"/>
              </a:spcAft>
              <a:buClr>
                <a:schemeClr val="dk1"/>
              </a:buClr>
              <a:buSzPts val="2183"/>
              <a:buChar char="–"/>
              <a:defRPr sz="2183"/>
            </a:lvl2pPr>
            <a:lvl3pPr indent="-347408" lvl="2" marL="137160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Char char="•"/>
              <a:defRPr sz="1870"/>
            </a:lvl3pPr>
            <a:lvl4pPr indent="-327596" lvl="3" marL="18288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–"/>
              <a:defRPr sz="1559"/>
            </a:lvl4pPr>
            <a:lvl5pPr indent="-327596" lvl="4" marL="22860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»"/>
              <a:defRPr sz="1559"/>
            </a:lvl5pPr>
            <a:lvl6pPr indent="-327596" lvl="5" marL="27432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6pPr>
            <a:lvl7pPr indent="-327596" lvl="6" marL="32004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7pPr>
            <a:lvl8pPr indent="-327596" lvl="7" marL="36576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8pPr>
            <a:lvl9pPr indent="-327596" lvl="8" marL="411480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9pPr>
          </a:lstStyle>
          <a:p/>
        </p:txBody>
      </p:sp>
      <p:sp>
        <p:nvSpPr>
          <p:cNvPr id="61" name="Google Shape;61;p55"/>
          <p:cNvSpPr txBox="1"/>
          <p:nvPr>
            <p:ph idx="2" type="body"/>
          </p:nvPr>
        </p:nvSpPr>
        <p:spPr>
          <a:xfrm>
            <a:off x="267335" y="1581932"/>
            <a:ext cx="1759028" cy="5171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  <a:defRPr sz="1091"/>
            </a:lvl1pPr>
            <a:lvl2pPr indent="-228600" lvl="1" marL="9144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6"/>
              <a:buNone/>
              <a:defRPr sz="935"/>
            </a:lvl2pPr>
            <a:lvl3pPr indent="-228600" lvl="2" marL="1371600" algn="l"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2"/>
              <a:buNone/>
              <a:defRPr sz="702"/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2"/>
              <a:buNone/>
              <a:defRPr sz="702"/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2"/>
              <a:buNone/>
              <a:defRPr sz="702"/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2"/>
              <a:buNone/>
              <a:defRPr sz="702"/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2"/>
              <a:buNone/>
              <a:defRPr sz="702"/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2"/>
              <a:buNone/>
              <a:defRPr sz="702"/>
            </a:lvl9pPr>
          </a:lstStyle>
          <a:p/>
        </p:txBody>
      </p:sp>
      <p:sp>
        <p:nvSpPr>
          <p:cNvPr id="62" name="Google Shape;62;p55"/>
          <p:cNvSpPr txBox="1"/>
          <p:nvPr>
            <p:ph idx="10" type="dt"/>
          </p:nvPr>
        </p:nvSpPr>
        <p:spPr>
          <a:xfrm>
            <a:off x="267335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5"/>
          <p:cNvSpPr txBox="1"/>
          <p:nvPr>
            <p:ph idx="11" type="ftr"/>
          </p:nvPr>
        </p:nvSpPr>
        <p:spPr>
          <a:xfrm>
            <a:off x="1826789" y="7006700"/>
            <a:ext cx="1693122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5"/>
          <p:cNvSpPr txBox="1"/>
          <p:nvPr>
            <p:ph idx="12" type="sldNum"/>
          </p:nvPr>
        </p:nvSpPr>
        <p:spPr>
          <a:xfrm>
            <a:off x="3831802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/>
          <p:nvPr>
            <p:ph type="title"/>
          </p:nvPr>
        </p:nvSpPr>
        <p:spPr>
          <a:xfrm>
            <a:off x="1047991" y="5291773"/>
            <a:ext cx="3208020" cy="6247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Calibri"/>
              <a:buNone/>
              <a:defRPr b="1" sz="15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6"/>
          <p:cNvSpPr/>
          <p:nvPr>
            <p:ph idx="2" type="pic"/>
          </p:nvPr>
        </p:nvSpPr>
        <p:spPr>
          <a:xfrm>
            <a:off x="1047991" y="675471"/>
            <a:ext cx="3208020" cy="4535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95"/>
              <a:buFont typeface="Arial"/>
              <a:buNone/>
              <a:defRPr b="0" i="0" sz="24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37"/>
              </a:spcBef>
              <a:spcAft>
                <a:spcPts val="0"/>
              </a:spcAft>
              <a:buClr>
                <a:schemeClr val="dk1"/>
              </a:buClr>
              <a:buSzPts val="2183"/>
              <a:buFont typeface="Arial"/>
              <a:buNone/>
              <a:defRPr b="0" i="0" sz="21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Font typeface="Arial"/>
              <a:buNone/>
              <a:defRPr b="0" i="0" sz="18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b="0" i="0" sz="15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b="0" i="0" sz="15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b="0" i="0" sz="15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b="0" i="0" sz="15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b="0" i="0" sz="15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b="0" i="0" sz="15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56"/>
          <p:cNvSpPr txBox="1"/>
          <p:nvPr>
            <p:ph idx="1" type="body"/>
          </p:nvPr>
        </p:nvSpPr>
        <p:spPr>
          <a:xfrm>
            <a:off x="1047991" y="5916497"/>
            <a:ext cx="3208020" cy="887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  <a:defRPr sz="1091"/>
            </a:lvl1pPr>
            <a:lvl2pPr indent="-228600" lvl="1" marL="9144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6"/>
              <a:buNone/>
              <a:defRPr sz="935"/>
            </a:lvl2pPr>
            <a:lvl3pPr indent="-228600" lvl="2" marL="1371600" algn="l"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2"/>
              <a:buNone/>
              <a:defRPr sz="702"/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2"/>
              <a:buNone/>
              <a:defRPr sz="702"/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2"/>
              <a:buNone/>
              <a:defRPr sz="702"/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2"/>
              <a:buNone/>
              <a:defRPr sz="702"/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2"/>
              <a:buNone/>
              <a:defRPr sz="702"/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2"/>
              <a:buNone/>
              <a:defRPr sz="702"/>
            </a:lvl9pPr>
          </a:lstStyle>
          <a:p/>
        </p:txBody>
      </p:sp>
      <p:sp>
        <p:nvSpPr>
          <p:cNvPr id="69" name="Google Shape;69;p56"/>
          <p:cNvSpPr txBox="1"/>
          <p:nvPr>
            <p:ph idx="10" type="dt"/>
          </p:nvPr>
        </p:nvSpPr>
        <p:spPr>
          <a:xfrm>
            <a:off x="267335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6"/>
          <p:cNvSpPr txBox="1"/>
          <p:nvPr>
            <p:ph idx="11" type="ftr"/>
          </p:nvPr>
        </p:nvSpPr>
        <p:spPr>
          <a:xfrm>
            <a:off x="1826789" y="7006700"/>
            <a:ext cx="1693122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6"/>
          <p:cNvSpPr txBox="1"/>
          <p:nvPr>
            <p:ph idx="12" type="sldNum"/>
          </p:nvPr>
        </p:nvSpPr>
        <p:spPr>
          <a:xfrm>
            <a:off x="3831802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/>
          <p:nvPr>
            <p:ph type="title"/>
          </p:nvPr>
        </p:nvSpPr>
        <p:spPr>
          <a:xfrm>
            <a:off x="267335" y="302737"/>
            <a:ext cx="4812030" cy="1259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0"/>
              <a:buFont typeface="Calibri"/>
              <a:buNone/>
              <a:defRPr b="0" i="0" sz="34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7"/>
          <p:cNvSpPr txBox="1"/>
          <p:nvPr>
            <p:ph idx="1" type="body"/>
          </p:nvPr>
        </p:nvSpPr>
        <p:spPr>
          <a:xfrm>
            <a:off x="267335" y="1763925"/>
            <a:ext cx="4812030" cy="498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032" lvl="0" marL="457200" marR="0" rtl="0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95"/>
              <a:buFont typeface="Arial"/>
              <a:buChar char="•"/>
              <a:defRPr b="0" i="0" sz="24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7220" lvl="1" marL="914400" marR="0" rtl="0" algn="l">
              <a:spcBef>
                <a:spcPts val="437"/>
              </a:spcBef>
              <a:spcAft>
                <a:spcPts val="0"/>
              </a:spcAft>
              <a:buClr>
                <a:schemeClr val="dk1"/>
              </a:buClr>
              <a:buSzPts val="2183"/>
              <a:buFont typeface="Arial"/>
              <a:buChar char="–"/>
              <a:defRPr b="0" i="0" sz="21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7408" lvl="2" marL="1371600" marR="0" rtl="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Font typeface="Arial"/>
              <a:buChar char="•"/>
              <a:defRPr b="0" i="0" sz="18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7596" lvl="3" marL="1828800" marR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Char char="–"/>
              <a:defRPr b="0" i="0" sz="15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7596" lvl="4" marL="2286000" marR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Char char="»"/>
              <a:defRPr b="0" i="0" sz="15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7596" lvl="5" marL="2743200" marR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Char char="•"/>
              <a:defRPr b="0" i="0" sz="15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7596" lvl="6" marL="3200400" marR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Char char="•"/>
              <a:defRPr b="0" i="0" sz="15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7596" lvl="7" marL="3657600" marR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Char char="•"/>
              <a:defRPr b="0" i="0" sz="15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7596" lvl="8" marL="4114800" marR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Char char="•"/>
              <a:defRPr b="0" i="0" sz="15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7"/>
          <p:cNvSpPr txBox="1"/>
          <p:nvPr>
            <p:ph idx="10" type="dt"/>
          </p:nvPr>
        </p:nvSpPr>
        <p:spPr>
          <a:xfrm>
            <a:off x="267335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7"/>
          <p:cNvSpPr txBox="1"/>
          <p:nvPr>
            <p:ph idx="11" type="ftr"/>
          </p:nvPr>
        </p:nvSpPr>
        <p:spPr>
          <a:xfrm>
            <a:off x="1826789" y="7006700"/>
            <a:ext cx="1693122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7"/>
          <p:cNvSpPr txBox="1"/>
          <p:nvPr>
            <p:ph idx="12" type="sldNum"/>
          </p:nvPr>
        </p:nvSpPr>
        <p:spPr>
          <a:xfrm>
            <a:off x="3831802" y="700670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3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3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3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3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3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3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3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3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3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3.jpg"/><Relationship Id="rId6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g"/><Relationship Id="rId4" Type="http://schemas.openxmlformats.org/officeDocument/2006/relationships/image" Target="../media/image9.jpg"/><Relationship Id="rId5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24.jpg"/><Relationship Id="rId5" Type="http://schemas.openxmlformats.org/officeDocument/2006/relationships/image" Target="../media/image18.png"/><Relationship Id="rId6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267335" y="302737"/>
            <a:ext cx="4812030" cy="125994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idx="1" type="body"/>
          </p:nvPr>
        </p:nvSpPr>
        <p:spPr>
          <a:xfrm>
            <a:off x="483907" y="1878789"/>
            <a:ext cx="4715724" cy="4704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海外聯繫……………………………………………2</a:t>
            </a:r>
            <a:endParaRPr/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德國語言與文化……………………………………4</a:t>
            </a:r>
            <a:endParaRPr/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生活在德國…………………………………………11</a:t>
            </a:r>
            <a:endParaRPr/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歌曲…………………………………………………15</a:t>
            </a:r>
            <a:endParaRPr/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德國行程……………………………………………18</a:t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Tasks during the exchange……………………26</a:t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My Host Family…………………………………28</a:t>
            </a:r>
            <a:endParaRPr/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Heidelberg…………………………………………32</a:t>
            </a:r>
            <a:endParaRPr/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Football……………………………………………34</a:t>
            </a:r>
            <a:endParaRPr/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入班體驗、體育競賽 &amp; FIFA Night……………35</a:t>
            </a:r>
            <a:endParaRPr/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Aidlingen……………………………………………36</a:t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台灣日/德國文化專題………………………………38</a:t>
            </a:r>
            <a:endParaRPr/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Stuttgart-City Game……………………………40</a:t>
            </a:r>
            <a:endParaRPr/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Ulm, Lindau, Lake Dwelling Museum…………42</a:t>
            </a:r>
            <a:endParaRPr/>
          </a:p>
          <a:p>
            <a:pPr indent="0" lvl="0" marL="0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分組名單……………………………………………44</a:t>
            </a:r>
            <a:endParaRPr sz="1559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10"/>
          <p:cNvGraphicFramePr/>
          <p:nvPr/>
        </p:nvGraphicFramePr>
        <p:xfrm>
          <a:off x="266143" y="91671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{0484D8D4-2658-4D64-A0A4-9D179BC513E8}</a:tableStyleId>
              </a:tblPr>
              <a:tblGrid>
                <a:gridCol w="2399075"/>
                <a:gridCol w="2399575"/>
              </a:tblGrid>
              <a:tr h="195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Suppen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/>
                        <a:t>湯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</a:tr>
              <a:tr h="394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Gemüsesuppe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Gulaschsuppe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蔬菜湯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牛肉湯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</a:tr>
              <a:tr h="195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Salate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沙拉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</a:tr>
              <a:tr h="586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Tomatensalat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Gurkensalat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Gemischtsalat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蕃茄沙拉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黃瓜沙拉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混合沙拉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</a:tr>
              <a:tr h="195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Hauptgerichte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主餐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</a:tr>
              <a:tr h="781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Kotelett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Schnitzel mit Pilzsoße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Rinderbraten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Schweinebraten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帶骨肉排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蘑菇醬薄煎豬肉排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烤牛肉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烤豬肉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</a:tr>
              <a:tr h="195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Beilagen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配餐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</a:tr>
              <a:tr h="781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Kartoffeln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Knödel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Pommes frites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Reis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馬鈴薯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馬鈴薯丸子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炸薯條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米飯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</a:tr>
              <a:tr h="195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Nachspeisen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甜點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</a:tr>
              <a:tr h="586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Eis mit Sahne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Apfelkuchen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Obstkuchen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冰淇淋加鮮奶油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蘋果蛋糕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水果蛋糕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</a:tr>
              <a:tr h="195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Getränke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飲料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</a:tr>
              <a:tr h="1710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Cola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Limonade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Apfelsaft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Bier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Mineralwasser still/ ohne Kohlensäure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Mineralwasser mit Kohlensäure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Kaffee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Apfelschorle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可樂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檸檬汽水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蘋果汁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啤酒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礦泉水（無氣）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氣泡礦泉水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咖啡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蘋果汁加氣泡水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/>
                </a:tc>
              </a:tr>
            </a:tbl>
          </a:graphicData>
        </a:graphic>
      </p:graphicFrame>
      <p:sp>
        <p:nvSpPr>
          <p:cNvPr id="170" name="Google Shape;170;p10"/>
          <p:cNvSpPr/>
          <p:nvPr/>
        </p:nvSpPr>
        <p:spPr>
          <a:xfrm>
            <a:off x="266142" y="590838"/>
            <a:ext cx="1725657" cy="420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常見的料理：</a:t>
            </a:r>
            <a:endParaRPr b="1" i="0" sz="113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3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1" name="Google Shape;171;p10"/>
          <p:cNvSpPr txBox="1"/>
          <p:nvPr>
            <p:ph idx="12" type="sldNum"/>
          </p:nvPr>
        </p:nvSpPr>
        <p:spPr>
          <a:xfrm>
            <a:off x="2041692" y="7056253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idx="1" type="body"/>
          </p:nvPr>
        </p:nvSpPr>
        <p:spPr>
          <a:xfrm>
            <a:off x="267335" y="523743"/>
            <a:ext cx="4812030" cy="6059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92"/>
              <a:buNone/>
            </a:pPr>
            <a:r>
              <a:rPr b="1" lang="en-US" sz="2192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生活在德國</a:t>
            </a:r>
            <a:endParaRPr sz="2192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rgbClr val="002060"/>
              </a:buClr>
              <a:buSzPts val="1559"/>
              <a:buNone/>
            </a:pPr>
            <a:r>
              <a:rPr b="1" lang="en-US" sz="1559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氣候:</a:t>
            </a:r>
            <a:endParaRPr sz="1559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7325" lvl="0" marL="267325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</a:pPr>
            <a:r>
              <a:rPr lang="en-US" sz="1559">
                <a:latin typeface="Microsoft JhengHei"/>
                <a:ea typeface="Microsoft JhengHei"/>
                <a:cs typeface="Microsoft JhengHei"/>
                <a:sym typeface="Microsoft JhengHei"/>
              </a:rPr>
              <a:t>夏季-21:00、22:00天黑，最高溫可到35度C，一般為25度C，夜晚低溫為15~25度C。</a:t>
            </a:r>
            <a:endParaRPr/>
          </a:p>
          <a:p>
            <a:pPr indent="-267325" lvl="0" marL="267325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</a:pPr>
            <a:r>
              <a:rPr lang="en-US" sz="1559">
                <a:latin typeface="Microsoft JhengHei"/>
                <a:ea typeface="Microsoft JhengHei"/>
                <a:cs typeface="Microsoft JhengHei"/>
                <a:sym typeface="Microsoft JhengHei"/>
              </a:rPr>
              <a:t>氣候相對乾燥，須注意保濕，有過敏體質或容易乾癢的人更要注意。</a:t>
            </a:r>
            <a:endParaRPr/>
          </a:p>
          <a:p>
            <a:pPr indent="-267325" lvl="0" marL="267325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</a:pPr>
            <a:r>
              <a:rPr lang="en-US" sz="1559">
                <a:latin typeface="Microsoft JhengHei"/>
                <a:ea typeface="Microsoft JhengHei"/>
                <a:cs typeface="Microsoft JhengHei"/>
                <a:sym typeface="Microsoft JhengHei"/>
              </a:rPr>
              <a:t>日夜溫差大，謹記洋蔥式穿著，越北氣溫越不穩定，平時應多帶外套出門，可多使用APP「google news and weather」</a:t>
            </a:r>
            <a:endParaRPr/>
          </a:p>
          <a:p>
            <a:pPr indent="-168328" lvl="0" marL="267325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t/>
            </a:r>
            <a:endParaRPr sz="1559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rgbClr val="002060"/>
              </a:buClr>
              <a:buSzPts val="1559"/>
              <a:buNone/>
            </a:pPr>
            <a:r>
              <a:rPr b="1" lang="en-US" sz="1559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時差:</a:t>
            </a:r>
            <a:endParaRPr sz="1559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7325" lvl="0" marL="267325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</a:pPr>
            <a:r>
              <a:rPr lang="en-US" sz="1559">
                <a:latin typeface="Microsoft JhengHei"/>
                <a:ea typeface="Microsoft JhengHei"/>
                <a:cs typeface="Microsoft JhengHei"/>
                <a:sym typeface="Microsoft JhengHei"/>
              </a:rPr>
              <a:t>德國比臺灣慢7個小時，夏令時間即3至9月則比臺灣慢6個小時。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Microsoft JhengHei"/>
                <a:ea typeface="Microsoft JhengHei"/>
                <a:cs typeface="Microsoft JhengHei"/>
                <a:sym typeface="Microsoft JhengHei"/>
              </a:rPr>
              <a:t> </a:t>
            </a:r>
            <a:endParaRPr sz="1559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rgbClr val="002060"/>
              </a:buClr>
              <a:buSzPts val="1559"/>
              <a:buNone/>
            </a:pPr>
            <a:r>
              <a:rPr b="1" lang="en-US" sz="1559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數字/日期:</a:t>
            </a:r>
            <a:endParaRPr sz="1559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7325" lvl="0" marL="267325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</a:pPr>
            <a:r>
              <a:rPr lang="en-US" sz="1559">
                <a:latin typeface="Microsoft JhengHei"/>
                <a:ea typeface="Microsoft JhengHei"/>
                <a:cs typeface="Microsoft JhengHei"/>
                <a:sym typeface="Microsoft JhengHei"/>
              </a:rPr>
              <a:t>歐洲在數字表達「小數點」與「逗點」的方式也不同於美國與臺灣，例如「1,07」意指一點零七﹔「1.000」才是指一千。</a:t>
            </a:r>
            <a:endParaRPr/>
          </a:p>
          <a:p>
            <a:pPr indent="-267325" lvl="0" marL="267325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</a:pPr>
            <a:r>
              <a:rPr lang="en-US" sz="1559">
                <a:latin typeface="Microsoft JhengHei"/>
                <a:ea typeface="Microsoft JhengHei"/>
                <a:cs typeface="Microsoft JhengHei"/>
                <a:sym typeface="Microsoft JhengHei"/>
              </a:rPr>
              <a:t>日期寫法順序為「日.月.年」，如2015年12月25日寫成「25.12.2015」或是「25.12.15」，如果按照臺灣的日期書寫習慣，歐洲人會看不懂喔。</a:t>
            </a:r>
            <a:endParaRPr/>
          </a:p>
          <a:p>
            <a:pPr indent="-168328" lvl="0" marL="267325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t/>
            </a:r>
            <a:endParaRPr sz="1559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rgbClr val="002060"/>
              </a:buClr>
              <a:buSzPts val="1559"/>
              <a:buNone/>
            </a:pPr>
            <a:r>
              <a:rPr b="1" lang="en-US" sz="1559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電壓</a:t>
            </a:r>
            <a:endParaRPr sz="1559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7325" lvl="0" marL="267325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</a:pPr>
            <a:r>
              <a:rPr lang="en-US" sz="1559">
                <a:latin typeface="Microsoft JhengHei"/>
                <a:ea typeface="Microsoft JhengHei"/>
                <a:cs typeface="Microsoft JhengHei"/>
                <a:sym typeface="Microsoft JhengHei"/>
              </a:rPr>
              <a:t>德國的電壓為220V至230V，插頭是兩支圓柱體(P037)。</a:t>
            </a:r>
            <a:endParaRPr/>
          </a:p>
          <a:p>
            <a:pPr indent="-168328" lvl="0" marL="267325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t/>
            </a:r>
            <a:endParaRPr sz="1559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http://a.bbkz.net/guide/images/b/b0/%E6%8F%92%E9%A0%AD%E5%BD%A2%E5%BC%8FF.png"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976" y="6044427"/>
            <a:ext cx="1813917" cy="75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>
            <p:ph idx="12" type="sldNum"/>
          </p:nvPr>
        </p:nvSpPr>
        <p:spPr>
          <a:xfrm>
            <a:off x="2002154" y="702019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相關圖片" id="183" name="Google Shape;1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2810" y="2180212"/>
            <a:ext cx="1240137" cy="832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ic.pimg.tw/wao7641/1384706234-3029384353.jpg" id="184" name="Google Shape;184;p12"/>
          <p:cNvPicPr preferRelativeResize="0"/>
          <p:nvPr/>
        </p:nvPicPr>
        <p:blipFill rotWithShape="1">
          <a:blip r:embed="rId4">
            <a:alphaModFix/>
          </a:blip>
          <a:srcRect b="8695" l="8295" r="7288" t="0"/>
          <a:stretch/>
        </p:blipFill>
        <p:spPr>
          <a:xfrm>
            <a:off x="2861651" y="3161482"/>
            <a:ext cx="1143600" cy="83294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 txBox="1"/>
          <p:nvPr/>
        </p:nvSpPr>
        <p:spPr>
          <a:xfrm>
            <a:off x="3734510" y="2728034"/>
            <a:ext cx="601504" cy="259909"/>
          </a:xfrm>
          <a:prstGeom prst="rect">
            <a:avLst/>
          </a:prstGeom>
          <a:noFill/>
          <a:ln>
            <a:noFill/>
          </a:ln>
        </p:spPr>
        <p:txBody>
          <a:bodyPr anchorCtr="0" anchor="t" bIns="35625" lIns="71275" spcFirstLastPara="1" rIns="71275" wrap="square" tIns="3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9" u="none" cap="none" strike="noStrike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藥局</a:t>
            </a:r>
            <a:endParaRPr b="0" i="0" sz="1559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4005251" y="3231094"/>
            <a:ext cx="1121322" cy="259909"/>
          </a:xfrm>
          <a:prstGeom prst="rect">
            <a:avLst/>
          </a:prstGeom>
          <a:noFill/>
          <a:ln>
            <a:noFill/>
          </a:ln>
        </p:spPr>
        <p:txBody>
          <a:bodyPr anchorCtr="0" anchor="t" bIns="35625" lIns="71275" spcFirstLastPara="1" rIns="71275" wrap="square" tIns="3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9" u="none" cap="none" strike="noStrike">
              <a:solidFill>
                <a:srgbClr val="0000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9" u="none" cap="none" strike="noStrike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郵筒、郵票販賣機</a:t>
            </a:r>
            <a:endParaRPr b="0" i="0" sz="1559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2580650" y="1271508"/>
            <a:ext cx="1247403" cy="632088"/>
          </a:xfrm>
          <a:prstGeom prst="rect">
            <a:avLst/>
          </a:prstGeom>
          <a:noFill/>
          <a:ln>
            <a:noFill/>
          </a:ln>
        </p:spPr>
        <p:txBody>
          <a:bodyPr anchorCtr="0" anchor="t" bIns="35625" lIns="71275" spcFirstLastPara="1" rIns="71275" wrap="square" tIns="3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59" u="none" cap="none" strike="noStrike">
              <a:solidFill>
                <a:srgbClr val="0000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9" u="none" cap="none" strike="noStrike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Rossmann藥妝店</a:t>
            </a:r>
            <a:endParaRPr b="0" i="0" sz="1559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3923082" y="2054012"/>
            <a:ext cx="1187804" cy="197461"/>
          </a:xfrm>
          <a:prstGeom prst="rect">
            <a:avLst/>
          </a:prstGeom>
          <a:noFill/>
          <a:ln>
            <a:noFill/>
          </a:ln>
        </p:spPr>
        <p:txBody>
          <a:bodyPr anchorCtr="0" anchor="t" bIns="35625" lIns="71275" spcFirstLastPara="1" rIns="71275" wrap="square" tIns="3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59" u="none" cap="none" strike="noStrike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DM藥妝店</a:t>
            </a:r>
            <a:endParaRPr b="0" i="0" sz="1559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0" y="237632"/>
            <a:ext cx="144035" cy="31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253425" y="389111"/>
            <a:ext cx="2275305" cy="127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9" u="none">
              <a:solidFill>
                <a:srgbClr val="0000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9" u="none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藥妝店</a:t>
            </a:r>
            <a:endParaRPr b="0" sz="1559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98996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Microsoft JhengHei"/>
              <a:buChar char="•"/>
            </a:pPr>
            <a:r>
              <a:rPr b="0" lang="en-US" sz="1559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DM和Rossmann，可購買生活所需用品。</a:t>
            </a:r>
            <a:endParaRPr b="0" sz="1559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59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266171" y="1600942"/>
            <a:ext cx="2254910" cy="1991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559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1歐元商店，可上網搜尋「Euro Shop」+「城市名」，或「Tedi」+「城市名」，即可地圖顯示眾多分店位置。</a:t>
            </a:r>
            <a:endParaRPr b="0" sz="1559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59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98996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Microsoft JhengHei"/>
              <a:buChar char="•"/>
            </a:pPr>
            <a:r>
              <a:rPr b="0" lang="en-US" sz="1559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在德國只要找到大大的「A」字就是藥局了。</a:t>
            </a:r>
            <a:endParaRPr b="0" sz="1559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277114" y="3726085"/>
            <a:ext cx="4884143" cy="3431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9" u="none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郵政</a:t>
            </a:r>
            <a:endParaRPr b="0" sz="1559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98996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Microsoft JhengHei"/>
              <a:buChar char="•"/>
            </a:pPr>
            <a:r>
              <a:rPr b="0" lang="en-US" sz="1559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黃色郵筒可寄明信片，國際郵資為0.8歐元，郵票(Briefmarken)可至郵局、菸攤、書報攤購買，或在郵票自動販賣機購買(不找零)。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-US" sz="1559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en-US" sz="1559" u="none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垃圾分類</a:t>
            </a:r>
            <a:endParaRPr b="0" sz="1559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98996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Microsoft JhengHei"/>
              <a:buChar char="•"/>
            </a:pPr>
            <a:r>
              <a:rPr b="0" lang="en-US" sz="1559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德國人算是垃圾分類界的最高楷模，各城市分類不盡相同、各邦採用分類顏色也不同。</a:t>
            </a:r>
            <a:endParaRPr b="0" sz="1559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</a:pPr>
            <a:r>
              <a:t/>
            </a:r>
            <a:endParaRPr b="0" sz="1559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9" u="none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廁所</a:t>
            </a:r>
            <a:endParaRPr b="0" sz="1559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98996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Microsoft JhengHei"/>
              <a:buChar char="•"/>
            </a:pPr>
            <a:r>
              <a:rPr b="0" lang="en-US" sz="1559" u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在德國上廁所需要付費，價格通常在50分不等，衛生紙要直接衝進馬桶，垃圾桶是放女性生理用品或其他雜物，在德國女廁為「D」(Damen)，男廁為「H」(Herren)。</a:t>
            </a:r>
            <a:endParaRPr b="0" sz="1559" u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http://the-sun.on.cc/cnt/china_world/20150914/photo/0914-00429-005b2.jpg" id="193" name="Google Shape;19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84345" y="549563"/>
            <a:ext cx="1076766" cy="142529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http://g.vatgia.vn/gallery_img/16/rcf1364312602.jpg" id="194" name="Google Shape;19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8730" y="560940"/>
            <a:ext cx="1306971" cy="98022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95" name="Google Shape;195;p12"/>
          <p:cNvSpPr txBox="1"/>
          <p:nvPr>
            <p:ph idx="12" type="sldNum"/>
          </p:nvPr>
        </p:nvSpPr>
        <p:spPr>
          <a:xfrm>
            <a:off x="2095403" y="7089612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-XvjqEOeWOmc/U4Y8nn3jYsI/AAAAAAAAD-c/reGGXmL9ueY/s640/blogger-image--1037450254.jpg" id="200" name="Google Shape;200;p13"/>
          <p:cNvPicPr preferRelativeResize="0"/>
          <p:nvPr/>
        </p:nvPicPr>
        <p:blipFill rotWithShape="1">
          <a:blip r:embed="rId3">
            <a:alphaModFix/>
          </a:blip>
          <a:srcRect b="14043" l="7926" r="0" t="3658"/>
          <a:stretch/>
        </p:blipFill>
        <p:spPr>
          <a:xfrm>
            <a:off x="2972136" y="5524685"/>
            <a:ext cx="1121322" cy="133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3"/>
          <p:cNvSpPr txBox="1"/>
          <p:nvPr/>
        </p:nvSpPr>
        <p:spPr>
          <a:xfrm>
            <a:off x="4111629" y="6306118"/>
            <a:ext cx="1235071" cy="555242"/>
          </a:xfrm>
          <a:prstGeom prst="rect">
            <a:avLst/>
          </a:prstGeom>
          <a:noFill/>
          <a:ln>
            <a:noFill/>
          </a:ln>
        </p:spPr>
        <p:txBody>
          <a:bodyPr anchorCtr="0" anchor="t" bIns="35625" lIns="71275" spcFirstLastPara="1" rIns="71275" wrap="square" tIns="3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9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資源回收</a:t>
            </a:r>
            <a:endParaRPr sz="1559">
              <a:solidFill>
                <a:srgbClr val="0000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9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退瓶機</a:t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2" name="Google Shape;202;p13"/>
          <p:cNvSpPr/>
          <p:nvPr/>
        </p:nvSpPr>
        <p:spPr>
          <a:xfrm>
            <a:off x="303385" y="502029"/>
            <a:ext cx="4618040" cy="1511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9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財物遺失</a:t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98996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Microsoft JhengHei"/>
              <a:buChar char="•"/>
            </a:pPr>
            <a:r>
              <a:rPr lang="en-US" sz="1559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若發生事故報案請撥110，火警撥112。</a:t>
            </a:r>
            <a:r>
              <a:rPr lang="en-US" sz="1559" u="sng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所有證件務必備份影本</a:t>
            </a:r>
            <a:r>
              <a:rPr lang="en-US" sz="1559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</a:pPr>
            <a:r>
              <a:t/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9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德國飲食</a:t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303386" y="1784245"/>
            <a:ext cx="4774351" cy="2951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9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德國超市-德國物價高，多數人不會輕易在外用餐。Aldi、Lidl、EDEKA、Penny均為標榜低價的德國超市。多數商店會在20:00準時關門，周日不營業，歐洲多國家周日不營業，是人民爭取而來的福利﹔反之，能享受到臺灣式便利生活，其實是犧牲很多人的假日而來。</a:t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98996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Microsoft JhengHei"/>
              <a:buChar char="•"/>
            </a:pPr>
            <a:r>
              <a:rPr lang="en-US" sz="1559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自備購物袋-德國有機食物在歐洲名聲響亮，在包裝上打上「BIO」字眼代表有機。「BIO Mark」也很常見。超市有販賣購物袋，一般德國人多會自備購物袋，現今也開始出現「無包裝」超市，消費者需自備所有購物容器，食物多以有機為主。</a:t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303385" y="4429862"/>
            <a:ext cx="4958921" cy="1031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9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飲料瓶回收-購買有「回收標誌」的飲料，收據會有一項押金Pfand，意指「退瓶費」，可至各大超市利用退瓶機取得退費券，再至櫃檯領錢。</a:t>
            </a:r>
            <a:endParaRPr/>
          </a:p>
        </p:txBody>
      </p:sp>
      <p:sp>
        <p:nvSpPr>
          <p:cNvPr id="205" name="Google Shape;205;p13"/>
          <p:cNvSpPr txBox="1"/>
          <p:nvPr>
            <p:ph idx="12" type="sldNum"/>
          </p:nvPr>
        </p:nvSpPr>
        <p:spPr>
          <a:xfrm>
            <a:off x="2066779" y="712344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/>
          <p:nvPr/>
        </p:nvSpPr>
        <p:spPr>
          <a:xfrm>
            <a:off x="259348" y="627243"/>
            <a:ext cx="4938405" cy="2951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9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德國飲食</a:t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98996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Microsoft JhengHei"/>
              <a:buChar char="•"/>
            </a:pPr>
            <a:r>
              <a:rPr lang="en-US" sz="1559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喝水和飲料-在德國餐廳吃飯，水和飲料都要另外點。德國的水可以直接開水龍頭就生飲(火車廁所裡的不一定)，歐洲水質為硬水，熱水器煮完總是充滿水垢，用一點醋泡一下或煮一下即可去垢。</a:t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98996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Microsoft JhengHei"/>
              <a:buChar char="•"/>
            </a:pPr>
            <a:r>
              <a:rPr lang="en-US" sz="1559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北方流行水煮、南部為烤製，中餐偏好熱食，晚餐德文叫做「Abendbrot」，直譯為「晚餐麵包」，早期通常為冷食，吃麵包抹奶油加肉片或起司即可，現飲食文化改變，有時也會吃得比任一餐豐盛。</a:t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</a:pPr>
            <a:r>
              <a:t/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</a:pPr>
            <a:r>
              <a:t/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9">
                <a:solidFill>
                  <a:srgbClr val="0000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交通</a:t>
            </a:r>
            <a:endParaRPr sz="1559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11" name="Google Shape;211;p14"/>
          <p:cNvGrpSpPr/>
          <p:nvPr/>
        </p:nvGrpSpPr>
        <p:grpSpPr>
          <a:xfrm>
            <a:off x="187985" y="3779837"/>
            <a:ext cx="4988324" cy="1796466"/>
            <a:chOff x="0" y="0"/>
            <a:chExt cx="7305675" cy="2209800"/>
          </a:xfrm>
        </p:grpSpPr>
        <p:grpSp>
          <p:nvGrpSpPr>
            <p:cNvPr id="212" name="Google Shape;212;p14"/>
            <p:cNvGrpSpPr/>
            <p:nvPr/>
          </p:nvGrpSpPr>
          <p:grpSpPr>
            <a:xfrm>
              <a:off x="1790700" y="0"/>
              <a:ext cx="3524250" cy="2209800"/>
              <a:chOff x="0" y="0"/>
              <a:chExt cx="3524250" cy="2209800"/>
            </a:xfrm>
          </p:grpSpPr>
          <p:pic>
            <p:nvPicPr>
              <p:cNvPr descr="http://destinomunique.com.br/wordpress/wp-content/uploads/2014/03/Logos-Transporte-Munique-2.jpg" id="213" name="Google Shape;213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81050" y="0"/>
                <a:ext cx="2209800" cy="2209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4" name="Google Shape;214;p14"/>
              <p:cNvSpPr txBox="1"/>
              <p:nvPr/>
            </p:nvSpPr>
            <p:spPr>
              <a:xfrm>
                <a:off x="266700" y="800100"/>
                <a:ext cx="533400" cy="333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5625" lIns="71275" spcFirstLastPara="1" rIns="71275" wrap="square" tIns="35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59">
                    <a:solidFill>
                      <a:srgbClr val="00009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捷運</a:t>
                </a:r>
                <a:endParaRPr sz="1559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4"/>
              <p:cNvSpPr txBox="1"/>
              <p:nvPr/>
            </p:nvSpPr>
            <p:spPr>
              <a:xfrm>
                <a:off x="0" y="1857375"/>
                <a:ext cx="885825" cy="333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5625" lIns="71275" spcFirstLastPara="1" rIns="71275" wrap="square" tIns="35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59">
                    <a:solidFill>
                      <a:srgbClr val="00009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地面電車</a:t>
                </a:r>
                <a:endParaRPr sz="1559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4"/>
              <p:cNvSpPr txBox="1"/>
              <p:nvPr/>
            </p:nvSpPr>
            <p:spPr>
              <a:xfrm>
                <a:off x="2971800" y="781050"/>
                <a:ext cx="533400" cy="333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5625" lIns="71275" spcFirstLastPara="1" rIns="71275" wrap="square" tIns="35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59">
                    <a:solidFill>
                      <a:srgbClr val="00009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地鐵</a:t>
                </a:r>
                <a:endParaRPr sz="1559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4"/>
              <p:cNvSpPr txBox="1"/>
              <p:nvPr/>
            </p:nvSpPr>
            <p:spPr>
              <a:xfrm>
                <a:off x="2990850" y="1828800"/>
                <a:ext cx="533400" cy="333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5625" lIns="71275" spcFirstLastPara="1" rIns="71275" wrap="square" tIns="35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59">
                    <a:solidFill>
                      <a:srgbClr val="00009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巴士</a:t>
                </a:r>
                <a:endParaRPr sz="1559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http://www.zhideutsch.com/wp-content/uploads/2013/05/DSCN0131.jpg" id="218" name="Google Shape;218;p14"/>
            <p:cNvPicPr preferRelativeResize="0"/>
            <p:nvPr/>
          </p:nvPicPr>
          <p:blipFill rotWithShape="1">
            <a:blip r:embed="rId4">
              <a:alphaModFix/>
            </a:blip>
            <a:srcRect b="13975" l="19335" r="14705" t="7470"/>
            <a:stretch/>
          </p:blipFill>
          <p:spPr>
            <a:xfrm>
              <a:off x="5715000" y="438150"/>
              <a:ext cx="1590675" cy="14192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9" name="Google Shape;219;p14"/>
            <p:cNvCxnSpPr/>
            <p:nvPr/>
          </p:nvCxnSpPr>
          <p:spPr>
            <a:xfrm flipH="1" rot="10800000">
              <a:off x="4762500" y="1333500"/>
              <a:ext cx="952500" cy="238125"/>
            </a:xfrm>
            <a:prstGeom prst="straightConnector1">
              <a:avLst/>
            </a:prstGeom>
            <a:noFill/>
            <a:ln cap="flat" cmpd="sng" w="38100">
              <a:solidFill>
                <a:srgbClr val="00009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pic>
          <p:nvPicPr>
            <p:cNvPr descr="http://ext.pimg.tw/haydensfather/1372406701-2938774078_m.jpg" id="220" name="Google Shape;220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542925"/>
              <a:ext cx="1704975" cy="1409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1" name="Google Shape;221;p14"/>
            <p:cNvCxnSpPr/>
            <p:nvPr/>
          </p:nvCxnSpPr>
          <p:spPr>
            <a:xfrm rot="10800000">
              <a:off x="1704975" y="1438275"/>
              <a:ext cx="866774" cy="219075"/>
            </a:xfrm>
            <a:prstGeom prst="straightConnector1">
              <a:avLst/>
            </a:prstGeom>
            <a:noFill/>
            <a:ln cap="flat" cmpd="sng" w="38100">
              <a:solidFill>
                <a:srgbClr val="000099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222" name="Google Shape;222;p14"/>
          <p:cNvSpPr/>
          <p:nvPr/>
        </p:nvSpPr>
        <p:spPr>
          <a:xfrm>
            <a:off x="0" y="234174"/>
            <a:ext cx="144035" cy="1031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9">
              <a:solidFill>
                <a:srgbClr val="000099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1559">
                <a:solidFill>
                  <a:srgbClr val="000099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sz="15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 txBox="1"/>
          <p:nvPr>
            <p:ph idx="12" type="sldNum"/>
          </p:nvPr>
        </p:nvSpPr>
        <p:spPr>
          <a:xfrm>
            <a:off x="2104768" y="702019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/>
          <p:nvPr>
            <p:ph type="title"/>
          </p:nvPr>
        </p:nvSpPr>
        <p:spPr>
          <a:xfrm>
            <a:off x="259348" y="523742"/>
            <a:ext cx="4812030" cy="118815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from Each Other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 txBox="1"/>
          <p:nvPr>
            <p:ph idx="1" type="body"/>
          </p:nvPr>
        </p:nvSpPr>
        <p:spPr>
          <a:xfrm>
            <a:off x="259349" y="1534254"/>
            <a:ext cx="2362388" cy="66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快樂頌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5"/>
          <p:cNvSpPr txBox="1"/>
          <p:nvPr>
            <p:ph idx="2" type="body"/>
          </p:nvPr>
        </p:nvSpPr>
        <p:spPr>
          <a:xfrm>
            <a:off x="267335" y="2397397"/>
            <a:ext cx="2362388" cy="435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rPr lang="en-US" sz="1730">
                <a:latin typeface="Arial"/>
                <a:ea typeface="Arial"/>
                <a:cs typeface="Arial"/>
                <a:sym typeface="Arial"/>
              </a:rPr>
              <a:t>青天高高白雲飄飄，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t/>
            </a:r>
            <a:endParaRPr sz="173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rPr lang="en-US" sz="1730">
                <a:latin typeface="Arial"/>
                <a:ea typeface="Arial"/>
                <a:cs typeface="Arial"/>
                <a:sym typeface="Arial"/>
              </a:rPr>
              <a:t>太陽當空在微笑，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t/>
            </a:r>
            <a:endParaRPr sz="173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rPr lang="en-US" sz="1730">
                <a:latin typeface="Arial"/>
                <a:ea typeface="Arial"/>
                <a:cs typeface="Arial"/>
                <a:sym typeface="Arial"/>
              </a:rPr>
              <a:t>枝頭小鳥吱吱在叫，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t/>
            </a:r>
            <a:endParaRPr sz="173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rPr lang="en-US" sz="1730">
                <a:latin typeface="Arial"/>
                <a:ea typeface="Arial"/>
                <a:cs typeface="Arial"/>
                <a:sym typeface="Arial"/>
              </a:rPr>
              <a:t>魚兒水面任跳躍， </a:t>
            </a:r>
            <a:endParaRPr sz="173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t/>
            </a:r>
            <a:endParaRPr sz="173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rPr lang="en-US" sz="1730">
                <a:latin typeface="Arial"/>
                <a:ea typeface="Arial"/>
                <a:cs typeface="Arial"/>
                <a:sym typeface="Arial"/>
              </a:rPr>
              <a:t>花兒盛開草兒彎腰，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t/>
            </a:r>
            <a:endParaRPr sz="173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rPr lang="en-US" sz="1730">
                <a:latin typeface="Arial"/>
                <a:ea typeface="Arial"/>
                <a:cs typeface="Arial"/>
                <a:sym typeface="Arial"/>
              </a:rPr>
              <a:t>好像歡迎客人到，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t/>
            </a:r>
            <a:endParaRPr sz="173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rPr lang="en-US" sz="1730">
                <a:latin typeface="Arial"/>
                <a:ea typeface="Arial"/>
                <a:cs typeface="Arial"/>
                <a:sym typeface="Arial"/>
              </a:rPr>
              <a:t>我們心中充滿歡喜，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t/>
            </a:r>
            <a:endParaRPr sz="173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30"/>
              <a:buNone/>
            </a:pPr>
            <a:r>
              <a:rPr lang="en-US" sz="1730">
                <a:latin typeface="Arial"/>
                <a:ea typeface="Arial"/>
                <a:cs typeface="Arial"/>
                <a:sym typeface="Arial"/>
              </a:rPr>
              <a:t>人人快樂又逍遙。</a:t>
            </a:r>
            <a:endParaRPr/>
          </a:p>
        </p:txBody>
      </p:sp>
      <p:sp>
        <p:nvSpPr>
          <p:cNvPr id="231" name="Google Shape;231;p15"/>
          <p:cNvSpPr txBox="1"/>
          <p:nvPr>
            <p:ph idx="3" type="body"/>
          </p:nvPr>
        </p:nvSpPr>
        <p:spPr>
          <a:xfrm>
            <a:off x="2729490" y="1542892"/>
            <a:ext cx="2363315" cy="66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An die Freude</a:t>
            </a:r>
            <a:endParaRPr/>
          </a:p>
        </p:txBody>
      </p:sp>
      <p:sp>
        <p:nvSpPr>
          <p:cNvPr id="232" name="Google Shape;232;p15"/>
          <p:cNvSpPr txBox="1"/>
          <p:nvPr>
            <p:ph idx="4" type="body"/>
          </p:nvPr>
        </p:nvSpPr>
        <p:spPr>
          <a:xfrm>
            <a:off x="2716050" y="2397397"/>
            <a:ext cx="2363315" cy="435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Freude, schöner Götterfunken</a:t>
            </a:r>
            <a:endParaRPr/>
          </a:p>
          <a:p>
            <a:pPr indent="-267325" lvl="0" marL="26732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Tochter aus Elysium,</a:t>
            </a:r>
            <a:endParaRPr/>
          </a:p>
          <a:p>
            <a:pPr indent="-267325" lvl="0" marL="26732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Wir betreten feuertrunken,</a:t>
            </a:r>
            <a:endParaRPr/>
          </a:p>
          <a:p>
            <a:pPr indent="-267325" lvl="0" marL="26732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Himmlische, dein Heiligtum!</a:t>
            </a:r>
            <a:endParaRPr/>
          </a:p>
          <a:p>
            <a:pPr indent="-267325" lvl="0" marL="26732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Deine Zauber binden wieder</a:t>
            </a:r>
            <a:endParaRPr/>
          </a:p>
          <a:p>
            <a:pPr indent="-267325" lvl="0" marL="26732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Was die Mode streng geteilt;</a:t>
            </a:r>
            <a:endParaRPr/>
          </a:p>
          <a:p>
            <a:pPr indent="-267325" lvl="0" marL="26732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Alle Menschen werden Brüder,</a:t>
            </a:r>
            <a:endParaRPr/>
          </a:p>
          <a:p>
            <a:pPr indent="-267325" lvl="0" marL="26732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Wo dein sanfter Flügel weilt.</a:t>
            </a:r>
            <a:endParaRPr/>
          </a:p>
        </p:txBody>
      </p:sp>
      <p:sp>
        <p:nvSpPr>
          <p:cNvPr id="233" name="Google Shape;233;p15"/>
          <p:cNvSpPr txBox="1"/>
          <p:nvPr>
            <p:ph idx="12" type="sldNum"/>
          </p:nvPr>
        </p:nvSpPr>
        <p:spPr>
          <a:xfrm>
            <a:off x="1997955" y="703597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>
            <p:ph type="title"/>
          </p:nvPr>
        </p:nvSpPr>
        <p:spPr>
          <a:xfrm>
            <a:off x="267335" y="302737"/>
            <a:ext cx="4812030" cy="125994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擁抱世界擁抱你</a:t>
            </a:r>
            <a:endParaRPr/>
          </a:p>
        </p:txBody>
      </p:sp>
      <p:sp>
        <p:nvSpPr>
          <p:cNvPr id="239" name="Google Shape;239;p16"/>
          <p:cNvSpPr txBox="1"/>
          <p:nvPr>
            <p:ph idx="1" type="body"/>
          </p:nvPr>
        </p:nvSpPr>
        <p:spPr>
          <a:xfrm>
            <a:off x="267335" y="1763925"/>
            <a:ext cx="2361459" cy="498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188140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</a:pPr>
            <a:r>
              <a:t/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張開你的雙手 讓我擁抱你</a:t>
            </a:r>
            <a:endParaRPr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盡情享受遠方 溫暖的友誼</a:t>
            </a:r>
            <a:endParaRPr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圍著圈圈跳舞 拉近了距離</a:t>
            </a:r>
            <a:endParaRPr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讓我們都看見 善良和美麗</a:t>
            </a:r>
            <a:endParaRPr/>
          </a:p>
          <a:p>
            <a:pPr indent="-188140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</a:pPr>
            <a:r>
              <a:t/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你是永恆太陽 高掛天際</a:t>
            </a:r>
            <a:endParaRPr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滿腔熱情藏在 深邃眼睛裡</a:t>
            </a:r>
            <a:endParaRPr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像自由鳥兒 帶著勇氣</a:t>
            </a:r>
            <a:endParaRPr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翱翔藍天綠地</a:t>
            </a:r>
            <a:endParaRPr sz="1247"/>
          </a:p>
          <a:p>
            <a:pPr indent="-188140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</a:pPr>
            <a:r>
              <a:t/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188140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</a:pPr>
            <a:r>
              <a:t/>
            </a:r>
            <a:endParaRPr sz="1247"/>
          </a:p>
        </p:txBody>
      </p:sp>
      <p:sp>
        <p:nvSpPr>
          <p:cNvPr id="240" name="Google Shape;240;p16"/>
          <p:cNvSpPr txBox="1"/>
          <p:nvPr>
            <p:ph idx="2" type="body"/>
          </p:nvPr>
        </p:nvSpPr>
        <p:spPr>
          <a:xfrm>
            <a:off x="2717906" y="1763925"/>
            <a:ext cx="2361459" cy="498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感受彼此氣息 相聚在一起</a:t>
            </a:r>
            <a:endParaRPr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我沸騰的血液 也跟著旋律</a:t>
            </a:r>
            <a:endParaRPr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拉近你我距離 不要再猶豫</a:t>
            </a:r>
            <a:endParaRPr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大聲告訴世界 你來自哪裡</a:t>
            </a:r>
            <a:endParaRPr/>
          </a:p>
          <a:p>
            <a:pPr indent="-188140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</a:pPr>
            <a:r>
              <a:t/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你是永恆太陽 高掛天際</a:t>
            </a:r>
            <a:endParaRPr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滿腔熱情藏在 深邃眼睛裡</a:t>
            </a:r>
            <a:endParaRPr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像自由鳥兒 帶著勇氣</a:t>
            </a:r>
            <a:endParaRPr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翱翔藍天綠地</a:t>
            </a:r>
            <a:endParaRPr/>
          </a:p>
          <a:p>
            <a:pPr indent="-188140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</a:pPr>
            <a:r>
              <a:t/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267325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Char char="•"/>
            </a:pPr>
            <a:r>
              <a:rPr lang="en-US" sz="1247"/>
              <a:t>i u giugi senasena i</a:t>
            </a:r>
            <a:endParaRPr sz="1247"/>
          </a:p>
          <a:p>
            <a:pPr indent="-188140" lvl="0" marL="267325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</a:pPr>
            <a:r>
              <a:t/>
            </a:r>
            <a:endParaRPr sz="1247"/>
          </a:p>
          <a:p>
            <a:pPr indent="0" lvl="0" marL="0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</a:pPr>
            <a:r>
              <a:t/>
            </a:r>
            <a:endParaRPr sz="1247"/>
          </a:p>
        </p:txBody>
      </p:sp>
      <p:sp>
        <p:nvSpPr>
          <p:cNvPr id="241" name="Google Shape;241;p16"/>
          <p:cNvSpPr txBox="1"/>
          <p:nvPr>
            <p:ph idx="12" type="sldNum"/>
          </p:nvPr>
        </p:nvSpPr>
        <p:spPr>
          <a:xfrm>
            <a:off x="1937288" y="6954203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16"/>
          <p:cNvSpPr txBox="1"/>
          <p:nvPr/>
        </p:nvSpPr>
        <p:spPr>
          <a:xfrm>
            <a:off x="259348" y="6530676"/>
            <a:ext cx="4603445" cy="614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2771" lvl="0" marL="22277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32"/>
              <a:buFont typeface="Noto Sans Symbols"/>
              <a:buChar char="⮚"/>
            </a:pPr>
            <a:r>
              <a:rPr lang="en-US" sz="1132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請教學伴及Home pa &amp; Home ma 唱   i u giugi senasena i</a:t>
            </a:r>
            <a:endParaRPr sz="1132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2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音樂會當天可以同樂</a:t>
            </a:r>
            <a:endParaRPr sz="1132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32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/>
          <p:nvPr>
            <p:ph type="title"/>
          </p:nvPr>
        </p:nvSpPr>
        <p:spPr>
          <a:xfrm>
            <a:off x="259348" y="411463"/>
            <a:ext cx="4812030" cy="851317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 Millionen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7"/>
          <p:cNvSpPr txBox="1"/>
          <p:nvPr>
            <p:ph idx="1" type="body"/>
          </p:nvPr>
        </p:nvSpPr>
        <p:spPr>
          <a:xfrm>
            <a:off x="259349" y="1365835"/>
            <a:ext cx="2361459" cy="5782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</a:pPr>
            <a:r>
              <a:rPr lang="en-US" sz="1091"/>
              <a:t>Da wo ich herkomm' wohnen eintausend Menschen,</a:t>
            </a:r>
            <a:br>
              <a:rPr lang="en-US" sz="1091"/>
            </a:br>
            <a:r>
              <a:rPr lang="en-US" sz="1091"/>
              <a:t>im Ort daneben schon zweimal so viel,</a:t>
            </a:r>
            <a:br>
              <a:rPr lang="en-US" sz="1091"/>
            </a:br>
            <a:r>
              <a:rPr lang="en-US" sz="1091"/>
              <a:t>300.000 in der nächsten Großstadt</a:t>
            </a:r>
            <a:br>
              <a:rPr lang="en-US" sz="1091"/>
            </a:br>
            <a:r>
              <a:rPr lang="en-US" sz="1091"/>
              <a:t>und bald vier Millionen in Berlin.</a:t>
            </a:r>
            <a:br>
              <a:rPr lang="en-US" sz="1091"/>
            </a:br>
            <a:r>
              <a:rPr lang="en-US" sz="1091"/>
              <a:t>Wir haben die letzten zwei Jahre gewartet,</a:t>
            </a:r>
            <a:br>
              <a:rPr lang="en-US" sz="1091"/>
            </a:br>
            <a:r>
              <a:rPr lang="en-US" sz="1091"/>
              <a:t>hab'n nach dem Sechser im Lotto gesucht,</a:t>
            </a:r>
            <a:br>
              <a:rPr lang="en-US" sz="1091"/>
            </a:br>
            <a:r>
              <a:rPr lang="en-US" sz="1091"/>
              <a:t>sieben Nächte die Woche zu wenig gepennt,</a:t>
            </a:r>
            <a:br>
              <a:rPr lang="en-US" sz="1091"/>
            </a:br>
            <a:r>
              <a:rPr lang="en-US" sz="1091"/>
              <a:t>wie auf ner Achterbahn im Dauerflug.</a:t>
            </a:r>
            <a:br>
              <a:rPr lang="en-US" sz="1091"/>
            </a:br>
            <a:br>
              <a:rPr lang="en-US" sz="1091"/>
            </a:br>
            <a:r>
              <a:rPr lang="en-US" sz="1091"/>
              <a:t>So weit gekommen und so viel gesehen,</a:t>
            </a:r>
            <a:br>
              <a:rPr lang="en-US" sz="1091"/>
            </a:br>
            <a:r>
              <a:rPr lang="en-US" sz="1091"/>
              <a:t>so viel passiert, dass wir nicht verstehen,</a:t>
            </a:r>
            <a:br>
              <a:rPr lang="en-US" sz="1091"/>
            </a:br>
            <a:r>
              <a:rPr lang="en-US" sz="1091"/>
              <a:t>Es wird nicht leicht, aber ihr schafft das schon.</a:t>
            </a:r>
            <a:br>
              <a:rPr lang="en-US" sz="1091"/>
            </a:br>
            <a:r>
              <a:rPr lang="en-US" sz="1091"/>
              <a:t>Denn ihr seid nicht alleine.</a:t>
            </a:r>
            <a:br>
              <a:rPr lang="en-US" sz="1091"/>
            </a:br>
            <a:r>
              <a:rPr lang="en-US" sz="1091"/>
              <a:t>hinter euch stehen 80 Millionen.</a:t>
            </a:r>
            <a:br>
              <a:rPr lang="en-US" sz="1091"/>
            </a:br>
            <a:endParaRPr sz="1091"/>
          </a:p>
          <a:p>
            <a:pPr indent="0" lvl="0" marL="0" rtl="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</a:pPr>
            <a:r>
              <a:rPr lang="en-US" sz="1091"/>
              <a:t>Es war kein Zufall, damals in Brasilien. Wart fast schon draußen und kamt noch mal zurück.</a:t>
            </a:r>
            <a:br>
              <a:rPr lang="en-US" sz="1091"/>
            </a:br>
            <a:r>
              <a:rPr lang="en-US" sz="1091"/>
              <a:t>Dann dieses Wunder und mir fehlten die Worte,</a:t>
            </a:r>
            <a:br>
              <a:rPr lang="en-US" sz="1091"/>
            </a:br>
            <a:r>
              <a:rPr lang="en-US" sz="1091"/>
              <a:t>war alles anders mit einem Augenblick.</a:t>
            </a:r>
            <a:br>
              <a:rPr lang="en-US" sz="1091"/>
            </a:br>
            <a:r>
              <a:rPr lang="en-US" sz="1091"/>
              <a:t>Ich war nie gut in Wahrscheinlichkeitsrechnung,</a:t>
            </a:r>
            <a:br>
              <a:rPr lang="en-US" sz="1091"/>
            </a:br>
            <a:r>
              <a:rPr lang="en-US" sz="1091"/>
              <a:t>aber das hier hab sogar ich kapiert.</a:t>
            </a:r>
            <a:br>
              <a:rPr lang="en-US" sz="1091"/>
            </a:br>
            <a:r>
              <a:rPr lang="en-US" sz="1091"/>
              <a:t>Die Chance, dass wir uns wieder treffen,</a:t>
            </a:r>
            <a:br>
              <a:rPr lang="en-US" sz="1091"/>
            </a:br>
            <a:r>
              <a:rPr lang="en-US" sz="1091"/>
              <a:t>War Riesen groß und so stehen wir jetzt hier.</a:t>
            </a:r>
            <a:endParaRPr sz="1091"/>
          </a:p>
          <a:p>
            <a:pPr indent="0" lvl="0" marL="0" rtl="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</a:pPr>
            <a:br>
              <a:rPr lang="en-US" sz="1091"/>
            </a:br>
            <a:endParaRPr sz="1091"/>
          </a:p>
        </p:txBody>
      </p:sp>
      <p:sp>
        <p:nvSpPr>
          <p:cNvPr id="249" name="Google Shape;249;p17"/>
          <p:cNvSpPr txBox="1"/>
          <p:nvPr>
            <p:ph idx="2" type="body"/>
          </p:nvPr>
        </p:nvSpPr>
        <p:spPr>
          <a:xfrm>
            <a:off x="2729490" y="1309696"/>
            <a:ext cx="2361459" cy="4704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</a:pPr>
            <a:r>
              <a:rPr lang="en-US" sz="1091"/>
              <a:t>So weit gekommen und so viel gesehen,</a:t>
            </a:r>
            <a:br>
              <a:rPr lang="en-US" sz="1091"/>
            </a:br>
            <a:r>
              <a:rPr lang="en-US" sz="1091"/>
              <a:t>so viel passiert, dass wir nicht verstehen,</a:t>
            </a:r>
            <a:br>
              <a:rPr lang="en-US" sz="1091"/>
            </a:br>
            <a:r>
              <a:rPr lang="en-US" sz="1091"/>
              <a:t>Es wird nicht leicht, aber ihr schafft das schon.</a:t>
            </a:r>
            <a:br>
              <a:rPr lang="en-US" sz="1091"/>
            </a:br>
            <a:r>
              <a:rPr lang="en-US" sz="1091"/>
              <a:t>Denn ihr seid nicht alleine.</a:t>
            </a:r>
            <a:br>
              <a:rPr lang="en-US" sz="1091"/>
            </a:br>
            <a:r>
              <a:rPr lang="en-US" sz="1091"/>
              <a:t>Hinter euch stehen 80 Millionen.</a:t>
            </a:r>
            <a:br>
              <a:rPr lang="en-US" sz="1091"/>
            </a:br>
            <a:r>
              <a:rPr lang="en-US" sz="1091"/>
              <a:t>Hinter euch stehen 80 Millionen.</a:t>
            </a:r>
            <a:br>
              <a:rPr lang="en-US" sz="1091"/>
            </a:br>
            <a:endParaRPr sz="1091"/>
          </a:p>
          <a:p>
            <a:pPr indent="0" lvl="0" marL="0" rtl="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</a:pPr>
            <a:r>
              <a:rPr lang="en-US" sz="1091"/>
              <a:t>Wenn wir uns begegnen, dann leuchten wir auf wie Kometen.</a:t>
            </a:r>
            <a:br>
              <a:rPr lang="en-US" sz="1091"/>
            </a:br>
            <a:r>
              <a:rPr lang="en-US" sz="1091"/>
              <a:t>Wenn wir uns begegnen, dann leuchten wir, leuchten wir, leuchten wir...</a:t>
            </a:r>
            <a:br>
              <a:rPr lang="en-US" sz="1091"/>
            </a:br>
            <a:r>
              <a:rPr lang="en-US" sz="1091"/>
              <a:t>So weit gekommen und so viel gesehen,</a:t>
            </a:r>
            <a:endParaRPr/>
          </a:p>
          <a:p>
            <a:pPr indent="0" lvl="0" marL="0" rtl="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</a:pPr>
            <a:r>
              <a:rPr lang="en-US" sz="1091"/>
              <a:t>so viel passiert, dass wir nicht verstehen,</a:t>
            </a:r>
            <a:endParaRPr/>
          </a:p>
          <a:p>
            <a:pPr indent="0" lvl="0" marL="0" rtl="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</a:pPr>
            <a:r>
              <a:t/>
            </a:r>
            <a:endParaRPr sz="1091"/>
          </a:p>
          <a:p>
            <a:pPr indent="0" lvl="0" marL="0" rtl="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</a:pPr>
            <a:r>
              <a:rPr lang="en-US" sz="1091"/>
              <a:t>Es wird nicht leicht, aber ihr schafft das schon.</a:t>
            </a:r>
            <a:br>
              <a:rPr lang="en-US" sz="1091"/>
            </a:br>
            <a:r>
              <a:rPr lang="en-US" sz="1091"/>
              <a:t>Denn ihr seid nicht alleine.</a:t>
            </a:r>
            <a:br>
              <a:rPr lang="en-US" sz="1091"/>
            </a:br>
            <a:r>
              <a:rPr lang="en-US" sz="1091"/>
              <a:t>hinter euch stehen 80 Millionen.</a:t>
            </a:r>
            <a:endParaRPr sz="1091"/>
          </a:p>
          <a:p>
            <a:pPr indent="0" lvl="0" marL="0" rtl="0" algn="l"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</a:pPr>
            <a:r>
              <a:t/>
            </a:r>
            <a:endParaRPr sz="1091"/>
          </a:p>
        </p:txBody>
      </p:sp>
      <p:sp>
        <p:nvSpPr>
          <p:cNvPr id="250" name="Google Shape;250;p17"/>
          <p:cNvSpPr txBox="1"/>
          <p:nvPr>
            <p:ph idx="12" type="sldNum"/>
          </p:nvPr>
        </p:nvSpPr>
        <p:spPr>
          <a:xfrm>
            <a:off x="2041581" y="694697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/>
          <p:nvPr>
            <p:ph type="title"/>
          </p:nvPr>
        </p:nvSpPr>
        <p:spPr>
          <a:xfrm>
            <a:off x="0" y="355323"/>
            <a:ext cx="5346700" cy="1188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Saturday, 30</a:t>
            </a:r>
            <a:r>
              <a:rPr b="1" baseline="30000" lang="en-US" sz="2807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 of June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6" name="Google Shape;256;p18"/>
          <p:cNvGraphicFramePr/>
          <p:nvPr/>
        </p:nvGraphicFramePr>
        <p:xfrm>
          <a:off x="269056" y="15692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{BDA055E7-EFA7-4D7D-9BA9-12D2E57F060B}</a:tableStyleId>
              </a:tblPr>
              <a:tblGrid>
                <a:gridCol w="654025"/>
                <a:gridCol w="2710875"/>
                <a:gridCol w="1575375"/>
              </a:tblGrid>
              <a:tr h="1000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 for the Germans (G) and for the Taiwanese (TW)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6.20 a.m.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Arrival at Frankfurt</a:t>
                      </a:r>
                      <a:b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Mrs. Ilgenfritz and Mr. Pfeiffer will meet you upon arrival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(TW)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9.00 a.m.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 at Schriesheim; </a:t>
                      </a:r>
                      <a:b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 introduction in a traditional protestant service and church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254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11.30 a.m. till</a:t>
                      </a:r>
                      <a:b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3.00 p.m.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Walk through Old-Heidelberg and a costume-guided tour through the castle of Heidelberg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59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b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p.m.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Arrival at Gymnasium Unterrieden – Meet the partners – Welcome party with snacks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Please be there at 4.00 p.m. and prepare the Mensa for our guests (preparation-group)</a:t>
                      </a:r>
                      <a:b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Please be there at 4.45 p.m. (the others)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heidelberg" id="257" name="Google Shape;2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9652" y="4171689"/>
            <a:ext cx="1449686" cy="109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3862" y="2937743"/>
            <a:ext cx="1525476" cy="114715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8"/>
          <p:cNvSpPr txBox="1"/>
          <p:nvPr>
            <p:ph idx="12" type="sldNum"/>
          </p:nvPr>
        </p:nvSpPr>
        <p:spPr>
          <a:xfrm>
            <a:off x="2049568" y="6946949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/>
          <p:nvPr>
            <p:ph type="title"/>
          </p:nvPr>
        </p:nvSpPr>
        <p:spPr>
          <a:xfrm>
            <a:off x="267335" y="302737"/>
            <a:ext cx="4812030" cy="1259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Sunday, 1</a:t>
            </a:r>
            <a:r>
              <a:rPr b="1" baseline="30000" lang="en-US" sz="2807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 of July</a:t>
            </a:r>
            <a:br>
              <a:rPr lang="en-US" sz="2807">
                <a:latin typeface="Arial"/>
                <a:ea typeface="Arial"/>
                <a:cs typeface="Arial"/>
                <a:sym typeface="Arial"/>
              </a:rPr>
            </a:b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Family-Time!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9"/>
          <p:cNvSpPr txBox="1"/>
          <p:nvPr>
            <p:ph idx="1" type="body"/>
          </p:nvPr>
        </p:nvSpPr>
        <p:spPr>
          <a:xfrm>
            <a:off x="267335" y="1763925"/>
            <a:ext cx="4812030" cy="498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Blühendes Barock, Ludwigsburg</a:t>
            </a:r>
            <a:endParaRPr/>
          </a:p>
          <a:p>
            <a:pPr indent="-267325" lvl="0" marL="26732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Trippsdrill</a:t>
            </a:r>
            <a:endParaRPr/>
          </a:p>
          <a:p>
            <a:pPr indent="-267325" lvl="0" marL="26732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Baumwipfelpfad Wildbad</a:t>
            </a:r>
            <a:endParaRPr/>
          </a:p>
          <a:p>
            <a:pPr indent="-267325" lvl="0" marL="26732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Killesberg, Stuttgart</a:t>
            </a:r>
            <a:endParaRPr/>
          </a:p>
          <a:p>
            <a:pPr indent="-267325" lvl="0" marL="26732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Besuch einer Sport- oder kulturellen Veranstaltung </a:t>
            </a:r>
            <a:endParaRPr/>
          </a:p>
          <a:p>
            <a:pPr indent="-267325" lvl="0" marL="26732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Wilhelma</a:t>
            </a:r>
            <a:endParaRPr/>
          </a:p>
          <a:p>
            <a:pPr indent="-267325" lvl="0" marL="26732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Esslingen</a:t>
            </a:r>
            <a:endParaRPr/>
          </a:p>
          <a:p>
            <a:pPr indent="-267325" lvl="0" marL="26732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Burgen Teck, Hohenzollern, Gutenberg etc.</a:t>
            </a:r>
            <a:endParaRPr/>
          </a:p>
          <a:p>
            <a:pPr indent="-267325" lvl="0" marL="26732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Kanutouren</a:t>
            </a:r>
            <a:endParaRPr/>
          </a:p>
          <a:p>
            <a:pPr indent="-108892" lvl="0" marL="267325" rtl="0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95"/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 txBox="1"/>
          <p:nvPr>
            <p:ph idx="12" type="sldNum"/>
          </p:nvPr>
        </p:nvSpPr>
        <p:spPr>
          <a:xfrm>
            <a:off x="2049568" y="6981579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idx="1" type="body"/>
          </p:nvPr>
        </p:nvSpPr>
        <p:spPr>
          <a:xfrm>
            <a:off x="267335" y="1763925"/>
            <a:ext cx="4812030" cy="498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8892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5"/>
              <a:buNone/>
            </a:pPr>
            <a:r>
              <a:t/>
            </a:r>
            <a:endParaRPr/>
          </a:p>
        </p:txBody>
      </p:sp>
      <p:sp>
        <p:nvSpPr>
          <p:cNvPr id="95" name="Google Shape;95;p2"/>
          <p:cNvSpPr txBox="1"/>
          <p:nvPr>
            <p:ph type="title"/>
          </p:nvPr>
        </p:nvSpPr>
        <p:spPr>
          <a:xfrm>
            <a:off x="267335" y="302737"/>
            <a:ext cx="4812030" cy="1259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3895" l="0" r="0" t="0"/>
          <a:stretch/>
        </p:blipFill>
        <p:spPr>
          <a:xfrm>
            <a:off x="40636" y="-14744"/>
            <a:ext cx="5265428" cy="712893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>
            <p:ph idx="12" type="sldNum"/>
          </p:nvPr>
        </p:nvSpPr>
        <p:spPr>
          <a:xfrm>
            <a:off x="2049568" y="7029188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/>
          <p:nvPr>
            <p:ph type="title"/>
          </p:nvPr>
        </p:nvSpPr>
        <p:spPr>
          <a:xfrm>
            <a:off x="259348" y="218216"/>
            <a:ext cx="4812030" cy="1188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Monday, 2</a:t>
            </a:r>
            <a:r>
              <a:rPr b="1" baseline="30000" lang="en-US" sz="2807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 of July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2" name="Google Shape;272;p20"/>
          <p:cNvGraphicFramePr/>
          <p:nvPr/>
        </p:nvGraphicFramePr>
        <p:xfrm>
          <a:off x="652326" y="15903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{BDA055E7-EFA7-4D7D-9BA9-12D2E57F060B}</a:tableStyleId>
              </a:tblPr>
              <a:tblGrid>
                <a:gridCol w="583575"/>
                <a:gridCol w="1466525"/>
                <a:gridCol w="2328800"/>
              </a:tblGrid>
              <a:tr h="49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Informations </a:t>
                      </a:r>
                      <a:b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-U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and (TW)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7.30 a.m.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Attending classes </a:t>
                      </a:r>
                      <a:b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 at room 216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Please be with your host at </a:t>
                      </a:r>
                      <a:b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7.30 a.m. at room 216, give her/him a snack for the morning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 p.m.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Lunch in the mensa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and (TW) together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2.00-3.45 p.m.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 and games in the gym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and (TW) together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1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4.00-6.30 p.m.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Maybe watching the Soccer-World-Cup-championship at the “Bürgerhaus Maichingen” together with Mr. Stierle </a:t>
                      </a:r>
                      <a:b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(Mayor of Maichingen)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and (TW) together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73" name="Google Shape;273;p20"/>
          <p:cNvPicPr preferRelativeResize="0"/>
          <p:nvPr/>
        </p:nvPicPr>
        <p:blipFill rotWithShape="1">
          <a:blip r:embed="rId3">
            <a:alphaModFix/>
          </a:blip>
          <a:srcRect b="0" l="22891" r="26961" t="0"/>
          <a:stretch/>
        </p:blipFill>
        <p:spPr>
          <a:xfrm>
            <a:off x="2954048" y="4642831"/>
            <a:ext cx="1908745" cy="169384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0"/>
          <p:cNvSpPr txBox="1"/>
          <p:nvPr>
            <p:ph idx="12" type="sldNum"/>
          </p:nvPr>
        </p:nvSpPr>
        <p:spPr>
          <a:xfrm>
            <a:off x="2041581" y="702019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/>
          <p:nvPr>
            <p:ph type="title"/>
          </p:nvPr>
        </p:nvSpPr>
        <p:spPr>
          <a:xfrm>
            <a:off x="340357" y="-37654"/>
            <a:ext cx="4812030" cy="1188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Tuesday, 3</a:t>
            </a:r>
            <a:r>
              <a:rPr b="1" baseline="30000" lang="en-US" sz="2807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 of July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0" name="Google Shape;280;p21"/>
          <p:cNvGraphicFramePr/>
          <p:nvPr/>
        </p:nvGraphicFramePr>
        <p:xfrm>
          <a:off x="484965" y="7567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{BDA055E7-EFA7-4D7D-9BA9-12D2E57F060B}</a:tableStyleId>
              </a:tblPr>
              <a:tblGrid>
                <a:gridCol w="583575"/>
                <a:gridCol w="2055000"/>
                <a:gridCol w="1964875"/>
              </a:tblGrid>
              <a:tr h="43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Informations </a:t>
                      </a:r>
                      <a:b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and (TW)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7.30 a.m.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Meeting in room 216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Please be with your host at </a:t>
                      </a:r>
                      <a:b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7.30 a.m. at room 216, give her/him a snack for the morning</a:t>
                      </a:r>
                      <a:b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(Tw): Wear appropriate shoes and prepare for the weather today 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8.19 a.m.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 to Aidlingen, Start at </a:t>
                      </a:r>
                      <a:r>
                        <a:rPr lang="en-US" sz="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“S-Bahn-Station Maichingen”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(Tw)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9.00 a.m.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A three hour walk through the region of Heckengäu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12.00 a.m.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Lunch at Mr. Pfeiffer’s garden</a:t>
                      </a:r>
                      <a:endParaRPr/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 p.m.- 4.00 p.m.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Three workshops: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Baking at the bakehouse</a:t>
                      </a:r>
                      <a:b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Producing “Büschele”</a:t>
                      </a:r>
                      <a:b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Visit to the museum of local history 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4.00-6.00 p.m.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workshops</a:t>
                      </a:r>
                      <a:b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Swabian folk-dance (30 TW)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Baking in the bakehouse (6 TW)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6.00 – 8.00 p.m.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“Hocketse” and “Stehetse” at the bakehouse and having dinner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together with (Tw)</a:t>
                      </a:r>
                      <a:b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Please be in the center of Dachtel together with a driver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750" marL="427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gäutracht" id="281" name="Google Shape;28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1264" y="5183326"/>
            <a:ext cx="1435195" cy="1068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haus" id="282" name="Google Shape;28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0768" y="4073507"/>
            <a:ext cx="1504997" cy="992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ckengaeu" id="283" name="Google Shape;28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9877" y="2888469"/>
            <a:ext cx="1306778" cy="77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1"/>
          <p:cNvSpPr txBox="1"/>
          <p:nvPr>
            <p:ph idx="12" type="sldNum"/>
          </p:nvPr>
        </p:nvSpPr>
        <p:spPr>
          <a:xfrm>
            <a:off x="2122590" y="702019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"/>
          <p:cNvSpPr txBox="1"/>
          <p:nvPr>
            <p:ph type="title"/>
          </p:nvPr>
        </p:nvSpPr>
        <p:spPr>
          <a:xfrm>
            <a:off x="259348" y="-93794"/>
            <a:ext cx="4812030" cy="1188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Wednesday, 4</a:t>
            </a:r>
            <a:r>
              <a:rPr b="1" baseline="30000" lang="en-US" sz="2807"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of July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0" name="Google Shape;290;p22"/>
          <p:cNvGraphicFramePr/>
          <p:nvPr/>
        </p:nvGraphicFramePr>
        <p:xfrm>
          <a:off x="259348" y="8605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{BDA055E7-EFA7-4D7D-9BA9-12D2E57F060B}</a:tableStyleId>
              </a:tblPr>
              <a:tblGrid>
                <a:gridCol w="673675"/>
                <a:gridCol w="2133300"/>
                <a:gridCol w="2077175"/>
              </a:tblGrid>
              <a:tr h="43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</a:t>
                      </a:r>
                      <a:endParaRPr sz="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Informations </a:t>
                      </a:r>
                      <a:b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and (TW)</a:t>
                      </a:r>
                      <a:endParaRPr sz="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7.30 a.m.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Meeting point: Mensa </a:t>
                      </a:r>
                      <a:b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Taiwan-Introduction in six groups: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Dragon painting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Learn Chinese Characters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Learn to speak Chinese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Taiwanese geography + politics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Religion in Taiwan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Dancing in Taiwan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(G): Bring your guest to the Mensa and give him some coins for street-food for lunch </a:t>
                      </a:r>
                      <a:b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8.49 a.m.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A goes to the “S-Bahn-Station Maichingen” at 8.49 a.m.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(TW) 1 to 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10.19 a.m.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B goes to the “S-Bahn-Station Maichingen” at 10.19 a.m.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(TW) 13 to 36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10.00 a.m.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A: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Ritter Sport (workshop, shop, museum, film)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Snack in Waldenbuch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-Museum der Alltagskultur”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(Tw) 1 to 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11.45 a.m.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B: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Ritter Sport (workshop, shop, museum, film)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Snack in Waldenbuch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-Museum der Alltagskultur”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(Tw) 13 to 36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3.04 p.m.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A: Back to Maichingen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pick up your guest at 4.09 p.m. at “S-Bahn-Station Maichingen”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4.37 p.m.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B: Back to Maichingen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pick up your guest at 5.39 p.m. at “S-Bahn-Station Maichingen”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8900" marL="4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1" name="Google Shape;291;p22"/>
          <p:cNvSpPr txBox="1"/>
          <p:nvPr>
            <p:ph idx="12" type="sldNum"/>
          </p:nvPr>
        </p:nvSpPr>
        <p:spPr>
          <a:xfrm>
            <a:off x="2077637" y="7092205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/>
          <p:nvPr>
            <p:ph type="title"/>
          </p:nvPr>
        </p:nvSpPr>
        <p:spPr>
          <a:xfrm>
            <a:off x="203209" y="-37654"/>
            <a:ext cx="4812030" cy="1188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Thursday, 5</a:t>
            </a:r>
            <a:r>
              <a:rPr b="1" baseline="30000" lang="en-US" sz="2807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 of July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7" name="Google Shape;297;p23"/>
          <p:cNvGraphicFramePr/>
          <p:nvPr/>
        </p:nvGraphicFramePr>
        <p:xfrm>
          <a:off x="455837" y="25971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{BDA055E7-EFA7-4D7D-9BA9-12D2E57F060B}</a:tableStyleId>
              </a:tblPr>
              <a:tblGrid>
                <a:gridCol w="560225"/>
                <a:gridCol w="1801500"/>
                <a:gridCol w="2073300"/>
              </a:tblGrid>
              <a:tr h="54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Informations </a:t>
                      </a:r>
                      <a:b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and (TW)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8.30 a.m.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Stuttgart-Citygame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(Tw) together with (G)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Please be with your guest at the S-Bahn Station Maichingen at 8.30 a.m.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(Tw+G) Prepare yourself for a day trip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1.40 p.m.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visit the Mercedes-Benz-Museum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4.30 p.m.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 at the S-Bahn-Station, directly to the “Kleinkunstabend”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(TW) Preparation the “Kleinkunstabend”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6.00 p.m.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“Kleinkunstabend”               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performance/school concert    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Be there at 5.30 p.m. for dinner!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98" name="Google Shape;2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9" y="775412"/>
            <a:ext cx="4940282" cy="182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2866" y="5868394"/>
            <a:ext cx="1347350" cy="101237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3"/>
          <p:cNvSpPr txBox="1"/>
          <p:nvPr>
            <p:ph idx="12" type="sldNum"/>
          </p:nvPr>
        </p:nvSpPr>
        <p:spPr>
          <a:xfrm>
            <a:off x="2049568" y="7132643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0140" y="804440"/>
            <a:ext cx="1180730" cy="9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4"/>
          <p:cNvSpPr txBox="1"/>
          <p:nvPr>
            <p:ph type="title"/>
          </p:nvPr>
        </p:nvSpPr>
        <p:spPr>
          <a:xfrm>
            <a:off x="323475" y="215370"/>
            <a:ext cx="4812030" cy="1188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Friday, 6</a:t>
            </a:r>
            <a:r>
              <a:rPr b="1" baseline="30000" lang="en-US" sz="2807"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of July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7" name="Google Shape;307;p24"/>
          <p:cNvGraphicFramePr/>
          <p:nvPr/>
        </p:nvGraphicFramePr>
        <p:xfrm>
          <a:off x="371628" y="25710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{BDA055E7-EFA7-4D7D-9BA9-12D2E57F060B}</a:tableStyleId>
              </a:tblPr>
              <a:tblGrid>
                <a:gridCol w="628450"/>
                <a:gridCol w="1579325"/>
                <a:gridCol w="2507925"/>
              </a:tblGrid>
              <a:tr h="65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Informations </a:t>
                      </a:r>
                      <a:br>
                        <a:rPr b="1"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and (TW)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7.00 a.m.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Meeting point: Bus stop Gymnasium Unterrieden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Please be with your guest at our bus stop  at 6.55 a.m.</a:t>
                      </a:r>
                      <a:b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(Tw) Prepare 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yourself</a:t>
                      </a: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for a long day trip (we will be back at 8 p.m.) 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Ulm, Lindau, shipping, Lake Dwelling Museum, walk along shore </a:t>
                      </a:r>
                      <a:b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baseline="30000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nd</a:t>
                      </a: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Breakfast: bus</a:t>
                      </a:r>
                      <a:b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Lunch: ship</a:t>
                      </a:r>
                      <a:b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Dinner: on the way back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(TW) together with a class of 7</a:t>
                      </a:r>
                      <a:r>
                        <a:rPr baseline="30000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grade</a:t>
                      </a:r>
                      <a:b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p.m.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Arrival at Gymnasium Unterrieden bus stop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Please pick up your guests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8" name="Google Shape;308;p24"/>
          <p:cNvSpPr txBox="1"/>
          <p:nvPr/>
        </p:nvSpPr>
        <p:spPr>
          <a:xfrm>
            <a:off x="259349" y="1561416"/>
            <a:ext cx="4940282" cy="963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Excursion to Ulm and the Lake of Constance: (Tw) together with a 7</a:t>
            </a:r>
            <a:r>
              <a:rPr baseline="30000" lang="en-US" sz="11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13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class. They will introduce you to all the basic information about Ulm, the lake, Lindau and local marine life. Please sit next to your “day-buddy” to the way to Lindau.</a:t>
            </a:r>
            <a:endParaRPr sz="11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uenster" id="309" name="Google Shape;30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8124" y="4786255"/>
            <a:ext cx="1056583" cy="14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01368">
            <a:off x="3586407" y="4766810"/>
            <a:ext cx="1849067" cy="106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06739">
            <a:off x="3786908" y="5527849"/>
            <a:ext cx="1448065" cy="110647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4"/>
          <p:cNvSpPr txBox="1"/>
          <p:nvPr>
            <p:ph idx="12" type="sldNum"/>
          </p:nvPr>
        </p:nvSpPr>
        <p:spPr>
          <a:xfrm>
            <a:off x="2105708" y="702019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"/>
          <p:cNvSpPr txBox="1"/>
          <p:nvPr>
            <p:ph type="title"/>
          </p:nvPr>
        </p:nvSpPr>
        <p:spPr>
          <a:xfrm>
            <a:off x="267335" y="1412750"/>
            <a:ext cx="4812030" cy="1188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7"/>
              <a:buFont typeface="Arial"/>
              <a:buNone/>
            </a:pPr>
            <a:r>
              <a:rPr b="1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Saturday, 7</a:t>
            </a:r>
            <a:r>
              <a:rPr b="1" baseline="30000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b="1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 July</a:t>
            </a:r>
            <a:br>
              <a:rPr b="1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br>
              <a:rPr b="1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Sunday, 8</a:t>
            </a:r>
            <a:r>
              <a:rPr b="1" baseline="30000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b="1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 July</a:t>
            </a:r>
            <a:br>
              <a:rPr b="1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Family-Time!</a:t>
            </a:r>
            <a:br>
              <a:rPr b="1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280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Munday, 9</a:t>
            </a:r>
            <a:r>
              <a:rPr b="1" baseline="30000" lang="en-US" sz="2807"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b="1" lang="en-US" sz="2807">
                <a:latin typeface="Arial"/>
                <a:ea typeface="Arial"/>
                <a:cs typeface="Arial"/>
                <a:sym typeface="Arial"/>
              </a:rPr>
              <a:t>of July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8" name="Google Shape;318;p25"/>
          <p:cNvGraphicFramePr/>
          <p:nvPr/>
        </p:nvGraphicFramePr>
        <p:xfrm>
          <a:off x="820745" y="35552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{BDA055E7-EFA7-4D7D-9BA9-12D2E57F060B}</a:tableStyleId>
              </a:tblPr>
              <a:tblGrid>
                <a:gridCol w="538675"/>
                <a:gridCol w="1990700"/>
                <a:gridCol w="1512675"/>
              </a:tblGrid>
              <a:tr h="954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7.40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a.m.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 in the school, 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preparation the Farewell Party,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surprise-program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1.30 p.m.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Lunch and Farewell Party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(G) bring your family, 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possible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4.00 p.m.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say good-bye at the </a:t>
                      </a:r>
                      <a:b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Unterrieden-Bus-Stop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See you 2019 !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9" name="Google Shape;319;p25"/>
          <p:cNvSpPr txBox="1"/>
          <p:nvPr>
            <p:ph idx="12" type="sldNum"/>
          </p:nvPr>
        </p:nvSpPr>
        <p:spPr>
          <a:xfrm>
            <a:off x="2049568" y="702019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"/>
          <p:cNvSpPr txBox="1"/>
          <p:nvPr>
            <p:ph type="title"/>
          </p:nvPr>
        </p:nvSpPr>
        <p:spPr>
          <a:xfrm>
            <a:off x="259349" y="299183"/>
            <a:ext cx="4988435" cy="1188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400"/>
              <a:buFont typeface="Calibri"/>
              <a:buNone/>
            </a:pPr>
            <a:r>
              <a:rPr b="1" lang="en-US">
                <a:solidFill>
                  <a:srgbClr val="E36C09"/>
                </a:solidFill>
              </a:rPr>
              <a:t>Tasks during the exchange</a:t>
            </a:r>
            <a:endParaRPr>
              <a:solidFill>
                <a:srgbClr val="E36C09"/>
              </a:solidFill>
            </a:endParaRPr>
          </a:p>
        </p:txBody>
      </p:sp>
      <p:sp>
        <p:nvSpPr>
          <p:cNvPr id="325" name="Google Shape;325;p26"/>
          <p:cNvSpPr txBox="1"/>
          <p:nvPr>
            <p:ph idx="1" type="body"/>
          </p:nvPr>
        </p:nvSpPr>
        <p:spPr>
          <a:xfrm>
            <a:off x="267335" y="1478115"/>
            <a:ext cx="4812030" cy="5557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987" lvl="0" marL="40098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Calibri"/>
              <a:buAutoNum type="alphaUcPeriod"/>
            </a:pPr>
            <a:r>
              <a:rPr b="1" lang="en-US" sz="1559"/>
              <a:t>Everybody (Tw and G) has to introduce themselves with one slide for a maximum of 30 seconds at the welcome party </a:t>
            </a:r>
            <a:r>
              <a:rPr lang="en-US" sz="1559"/>
              <a:t>(send this slide to Germany before your trip via Carol Wang )</a:t>
            </a:r>
            <a:r>
              <a:rPr b="1" lang="en-US" sz="1559"/>
              <a:t> </a:t>
            </a:r>
            <a:endParaRPr b="1" sz="1559"/>
          </a:p>
          <a:p>
            <a:pPr indent="-301990" lvl="0" marL="400987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Calibri"/>
              <a:buNone/>
            </a:pPr>
            <a:r>
              <a:t/>
            </a:r>
            <a:endParaRPr sz="1559"/>
          </a:p>
          <a:p>
            <a:pPr indent="-400987" lvl="0" marL="400987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Calibri"/>
              <a:buAutoNum type="alphaUcPeriod"/>
            </a:pPr>
            <a:r>
              <a:rPr b="1" lang="en-US" sz="1559"/>
              <a:t>On 5</a:t>
            </a:r>
            <a:r>
              <a:rPr b="1" baseline="30000" lang="en-US" sz="1559"/>
              <a:t>th</a:t>
            </a:r>
            <a:r>
              <a:rPr b="1" lang="en-US" sz="1559"/>
              <a:t> of July, we have our yearly school concert and we would be glad to present one to three Taiwanese performances (music, magic, dancing etc.). As we have a busy schedule, please have this prepared before you come to Germany.</a:t>
            </a:r>
            <a:endParaRPr/>
          </a:p>
          <a:p>
            <a:pPr indent="-301990" lvl="0" marL="400987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Calibri"/>
              <a:buNone/>
            </a:pPr>
            <a:r>
              <a:t/>
            </a:r>
            <a:endParaRPr b="1" sz="1559"/>
          </a:p>
          <a:p>
            <a:pPr indent="-400987" lvl="0" marL="400987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Calibri"/>
              <a:buAutoNum type="alphaUcPeriod"/>
            </a:pPr>
            <a:r>
              <a:rPr b="1" lang="en-US" sz="1559"/>
              <a:t>The last day 9</a:t>
            </a:r>
            <a:r>
              <a:rPr b="1" baseline="30000" lang="en-US" sz="1559"/>
              <a:t>th</a:t>
            </a:r>
            <a:r>
              <a:rPr b="1" lang="en-US" sz="1559"/>
              <a:t> of July, there is our farewell-party in which you have the opportunity to present your impressions of Germany (each student is asked to present a presentation </a:t>
            </a:r>
            <a:r>
              <a:rPr b="1" lang="en-US" sz="1559">
                <a:solidFill>
                  <a:srgbClr val="FF0000"/>
                </a:solidFill>
              </a:rPr>
              <a:t>lasting between 1 and 3 minutes</a:t>
            </a:r>
            <a:r>
              <a:rPr b="1" lang="en-US" sz="1559"/>
              <a:t>).You can see the subjects on your schedule (name-card) which you received upon your arrival. Your presentation will be in power point format. An example question for the presentation may be…  </a:t>
            </a:r>
            <a:br>
              <a:rPr b="1" lang="en-US" sz="1559"/>
            </a:br>
            <a:br>
              <a:rPr b="1" lang="en-US" sz="1559"/>
            </a:br>
            <a:r>
              <a:rPr b="1" lang="en-US" sz="1559"/>
              <a:t>“Did you really know, that …?”</a:t>
            </a:r>
            <a:endParaRPr sz="1559"/>
          </a:p>
          <a:p>
            <a:pPr indent="-400987" lvl="0" marL="400987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Calibri"/>
              <a:buAutoNum type="alphaUcPeriod"/>
            </a:pPr>
            <a:r>
              <a:rPr b="1" lang="en-US" sz="1559"/>
              <a:t>You and your German partner will have a “big subject” to prepare</a:t>
            </a:r>
            <a:endParaRPr sz="1559"/>
          </a:p>
          <a:p>
            <a:pPr indent="-301990" lvl="0" marL="400987" rtl="0" algn="l">
              <a:lnSpc>
                <a:spcPct val="8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Calibri"/>
              <a:buNone/>
            </a:pPr>
            <a:r>
              <a:t/>
            </a:r>
            <a:endParaRPr sz="1559"/>
          </a:p>
        </p:txBody>
      </p:sp>
      <p:sp>
        <p:nvSpPr>
          <p:cNvPr id="326" name="Google Shape;326;p26"/>
          <p:cNvSpPr txBox="1"/>
          <p:nvPr>
            <p:ph idx="12" type="sldNum"/>
          </p:nvPr>
        </p:nvSpPr>
        <p:spPr>
          <a:xfrm>
            <a:off x="2049568" y="7035932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/>
          <p:nvPr>
            <p:ph type="title"/>
          </p:nvPr>
        </p:nvSpPr>
        <p:spPr>
          <a:xfrm>
            <a:off x="147069" y="299183"/>
            <a:ext cx="5079365" cy="1188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400"/>
              <a:buFont typeface="Calibri"/>
              <a:buNone/>
            </a:pPr>
            <a:r>
              <a:rPr b="1" lang="en-US">
                <a:solidFill>
                  <a:srgbClr val="E36C09"/>
                </a:solidFill>
              </a:rPr>
              <a:t>Tasks after the exchange</a:t>
            </a:r>
            <a:endParaRPr>
              <a:solidFill>
                <a:srgbClr val="E36C09"/>
              </a:solidFill>
            </a:endParaRPr>
          </a:p>
        </p:txBody>
      </p:sp>
      <p:sp>
        <p:nvSpPr>
          <p:cNvPr id="332" name="Google Shape;332;p27"/>
          <p:cNvSpPr txBox="1"/>
          <p:nvPr>
            <p:ph idx="1" type="body"/>
          </p:nvPr>
        </p:nvSpPr>
        <p:spPr>
          <a:xfrm>
            <a:off x="259348" y="1646534"/>
            <a:ext cx="4812030" cy="4704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987" lvl="1" marL="40098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5"/>
              <a:buAutoNum type="alphaUcPeriod"/>
            </a:pPr>
            <a:r>
              <a:rPr b="1" lang="en-US" sz="2495"/>
              <a:t>…</a:t>
            </a:r>
            <a:r>
              <a:rPr b="1" lang="en-US" sz="2495">
                <a:solidFill>
                  <a:srgbClr val="FF0000"/>
                </a:solidFill>
              </a:rPr>
              <a:t>till 31th of December </a:t>
            </a:r>
            <a:r>
              <a:rPr b="1" lang="en-US" sz="2495"/>
              <a:t>(three-page-sheet about your subject in German, English and Chinese)</a:t>
            </a:r>
            <a:endParaRPr/>
          </a:p>
          <a:p>
            <a:pPr indent="-237624" lvl="1" marL="356433" rtl="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</a:pPr>
            <a:r>
              <a:t/>
            </a:r>
            <a:endParaRPr sz="187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B. … </a:t>
            </a:r>
            <a:r>
              <a:rPr b="1" lang="en-US">
                <a:solidFill>
                  <a:srgbClr val="FF0000"/>
                </a:solidFill>
              </a:rPr>
              <a:t>till the last day in Taiwan 2019 </a:t>
            </a:r>
            <a:r>
              <a:rPr b="1" lang="en-US"/>
              <a:t>(each exchange-pair is asked to present a presentation lasting between </a:t>
            </a:r>
            <a:r>
              <a:rPr b="1" lang="en-US">
                <a:solidFill>
                  <a:srgbClr val="FF0000"/>
                </a:solidFill>
              </a:rPr>
              <a:t>5 and 7 minutes </a:t>
            </a:r>
            <a:r>
              <a:rPr b="1" lang="en-US"/>
              <a:t>in German and Chinese).</a:t>
            </a:r>
            <a:br>
              <a:rPr b="1" lang="en-US"/>
            </a:br>
            <a:r>
              <a:rPr b="1" lang="en-US"/>
              <a:t>You can see the subjects on your schedule (name-card) which you received upon your arrival. </a:t>
            </a:r>
            <a:endParaRPr/>
          </a:p>
        </p:txBody>
      </p:sp>
      <p:sp>
        <p:nvSpPr>
          <p:cNvPr id="333" name="Google Shape;333;p27"/>
          <p:cNvSpPr txBox="1"/>
          <p:nvPr>
            <p:ph idx="12" type="sldNum"/>
          </p:nvPr>
        </p:nvSpPr>
        <p:spPr>
          <a:xfrm>
            <a:off x="2041581" y="702019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5444" y="261037"/>
            <a:ext cx="1831256" cy="266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8"/>
          <p:cNvSpPr txBox="1"/>
          <p:nvPr>
            <p:ph type="title"/>
          </p:nvPr>
        </p:nvSpPr>
        <p:spPr>
          <a:xfrm>
            <a:off x="315488" y="18486"/>
            <a:ext cx="4812030" cy="1188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My Host Family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8"/>
          <p:cNvSpPr txBox="1"/>
          <p:nvPr>
            <p:ph idx="1" type="body"/>
          </p:nvPr>
        </p:nvSpPr>
        <p:spPr>
          <a:xfrm>
            <a:off x="315488" y="1141277"/>
            <a:ext cx="4812030" cy="5838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行前準備</a:t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400987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與學伴的第一次接觸……</a:t>
            </a:r>
            <a:endParaRPr/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學伴的嗜好是?</a:t>
            </a:r>
            <a:endParaRPr/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我準備的伴手禮是……?以此為伴手禮的理由是?</a:t>
            </a:r>
            <a:endParaRPr/>
          </a:p>
          <a:p>
            <a:pPr indent="-178234" lvl="1" marL="623758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學伴推薦我值得一嘗的德國料理是?理由是?</a:t>
            </a:r>
            <a:endParaRPr/>
          </a:p>
          <a:p>
            <a:pPr indent="-178234" lvl="1" marL="623758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值得一探的地方是?理由是?</a:t>
            </a:r>
            <a:endParaRPr/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最期待此趟旅程的部分是?理由是?</a:t>
            </a:r>
            <a:endParaRPr/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最希望學習到的是?理由是?</a:t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8"/>
          <p:cNvSpPr txBox="1"/>
          <p:nvPr>
            <p:ph idx="12" type="sldNum"/>
          </p:nvPr>
        </p:nvSpPr>
        <p:spPr>
          <a:xfrm>
            <a:off x="2097721" y="7092205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5444" y="355324"/>
            <a:ext cx="1831256" cy="266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9"/>
          <p:cNvSpPr txBox="1"/>
          <p:nvPr>
            <p:ph idx="1" type="body"/>
          </p:nvPr>
        </p:nvSpPr>
        <p:spPr>
          <a:xfrm>
            <a:off x="369094" y="539477"/>
            <a:ext cx="4812030" cy="6119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My Host Family</a:t>
            </a:r>
            <a:endParaRPr/>
          </a:p>
          <a:p>
            <a:pPr indent="-400987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接待家庭成員、父母職業介紹:</a:t>
            </a:r>
            <a:endParaRPr/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我觀察到德國生活方式與台灣最大的不同是…(請列舉)……?</a:t>
            </a:r>
            <a:endParaRPr/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這趟旅行我最愛的料理是? 請形容味道，可簡單畫出</a:t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這趟旅行最難忘的事……理由是……</a:t>
            </a:r>
            <a:endParaRPr/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1" marL="75742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學伴最期待台灣的……(料理、參訪地點、體驗……)</a:t>
            </a:r>
            <a:endParaRPr/>
          </a:p>
          <a:p>
            <a:pPr indent="-133680" lvl="1" marL="579204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33680" lvl="1" marL="579204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33680" lvl="1" marL="579204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33680" lvl="1" marL="579204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33680" lvl="1" marL="579204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9"/>
          <p:cNvSpPr txBox="1"/>
          <p:nvPr>
            <p:ph idx="12" type="sldNum"/>
          </p:nvPr>
        </p:nvSpPr>
        <p:spPr>
          <a:xfrm>
            <a:off x="2151327" y="7152922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267335" y="1763925"/>
            <a:ext cx="4812030" cy="498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8892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5"/>
              <a:buNone/>
            </a:pPr>
            <a:r>
              <a:t/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202" y="297458"/>
            <a:ext cx="4932296" cy="6926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>
            <p:ph idx="12" type="sldNum"/>
          </p:nvPr>
        </p:nvSpPr>
        <p:spPr>
          <a:xfrm>
            <a:off x="2049568" y="7023191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>
            <p:ph type="title"/>
          </p:nvPr>
        </p:nvSpPr>
        <p:spPr>
          <a:xfrm>
            <a:off x="259348" y="355323"/>
            <a:ext cx="4812030" cy="1048203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Day!!</a:t>
            </a:r>
            <a:b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7/1、7/7-8  學習回饋</a:t>
            </a:r>
            <a:endParaRPr/>
          </a:p>
        </p:txBody>
      </p:sp>
      <p:sp>
        <p:nvSpPr>
          <p:cNvPr id="354" name="Google Shape;354;p30"/>
          <p:cNvSpPr txBox="1"/>
          <p:nvPr>
            <p:ph idx="1" type="body"/>
          </p:nvPr>
        </p:nvSpPr>
        <p:spPr>
          <a:xfrm>
            <a:off x="268690" y="1489794"/>
            <a:ext cx="4812030" cy="52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介紹家庭日活動 (照片、手繪、文字說明)</a:t>
            </a:r>
            <a:endParaRPr sz="1559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070" y="4228954"/>
            <a:ext cx="5055272" cy="283095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0"/>
          <p:cNvSpPr txBox="1"/>
          <p:nvPr>
            <p:ph idx="12" type="sldNum"/>
          </p:nvPr>
        </p:nvSpPr>
        <p:spPr>
          <a:xfrm>
            <a:off x="2041581" y="7124259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 txBox="1"/>
          <p:nvPr>
            <p:ph type="title"/>
          </p:nvPr>
        </p:nvSpPr>
        <p:spPr>
          <a:xfrm>
            <a:off x="267335" y="500858"/>
            <a:ext cx="4812030" cy="864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學習記錄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1"/>
          <p:cNvSpPr txBox="1"/>
          <p:nvPr>
            <p:ph idx="12" type="sldNum"/>
          </p:nvPr>
        </p:nvSpPr>
        <p:spPr>
          <a:xfrm>
            <a:off x="2049568" y="7035932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31"/>
          <p:cNvSpPr/>
          <p:nvPr/>
        </p:nvSpPr>
        <p:spPr>
          <a:xfrm>
            <a:off x="267335" y="500858"/>
            <a:ext cx="4812030" cy="65350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3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31"/>
          <p:cNvPicPr preferRelativeResize="0"/>
          <p:nvPr/>
        </p:nvPicPr>
        <p:blipFill rotWithShape="1">
          <a:blip r:embed="rId3">
            <a:alphaModFix/>
          </a:blip>
          <a:srcRect b="1666" l="4511" r="4510" t="0"/>
          <a:stretch/>
        </p:blipFill>
        <p:spPr>
          <a:xfrm>
            <a:off x="3831802" y="5594630"/>
            <a:ext cx="982333" cy="106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/>
          <p:nvPr>
            <p:ph type="title"/>
          </p:nvPr>
        </p:nvSpPr>
        <p:spPr>
          <a:xfrm>
            <a:off x="2307541" y="351079"/>
            <a:ext cx="2750839" cy="118815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Heidelberg</a:t>
            </a:r>
            <a:b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行前作業</a:t>
            </a:r>
            <a:endParaRPr/>
          </a:p>
        </p:txBody>
      </p:sp>
      <p:sp>
        <p:nvSpPr>
          <p:cNvPr id="370" name="Google Shape;370;p32"/>
          <p:cNvSpPr txBox="1"/>
          <p:nvPr>
            <p:ph idx="1" type="body"/>
          </p:nvPr>
        </p:nvSpPr>
        <p:spPr>
          <a:xfrm>
            <a:off x="259348" y="1927231"/>
            <a:ext cx="4812030" cy="5049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請寫出歷史上三位名人曾經形容Heidelberg的字句……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在同學簡介之後，你最想造訪Heidelberg的哪個景點?</a:t>
            </a:r>
            <a:br>
              <a:rPr lang="en-US" sz="1403">
                <a:latin typeface="Arial"/>
                <a:ea typeface="Arial"/>
                <a:cs typeface="Arial"/>
                <a:sym typeface="Arial"/>
              </a:rPr>
            </a:br>
            <a:r>
              <a:rPr lang="en-US" sz="1403">
                <a:latin typeface="Arial"/>
                <a:ea typeface="Arial"/>
                <a:cs typeface="Arial"/>
                <a:sym typeface="Arial"/>
              </a:rPr>
              <a:t>理由是?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請寫出或畫出Heidelberg這座城市出現哪些建築風格?</a:t>
            </a:r>
            <a:endParaRPr sz="1403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26" y="172856"/>
            <a:ext cx="2042142" cy="136637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2"/>
          <p:cNvSpPr txBox="1"/>
          <p:nvPr>
            <p:ph idx="12" type="sldNum"/>
          </p:nvPr>
        </p:nvSpPr>
        <p:spPr>
          <a:xfrm>
            <a:off x="2041581" y="6956765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/>
          <p:nvPr>
            <p:ph type="title"/>
          </p:nvPr>
        </p:nvSpPr>
        <p:spPr>
          <a:xfrm>
            <a:off x="267335" y="355323"/>
            <a:ext cx="4812030" cy="118815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Day1 6/30 學習回饋 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3"/>
          <p:cNvSpPr txBox="1"/>
          <p:nvPr>
            <p:ph idx="1" type="body"/>
          </p:nvPr>
        </p:nvSpPr>
        <p:spPr>
          <a:xfrm>
            <a:off x="323474" y="1871092"/>
            <a:ext cx="4932296" cy="4704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Seeing is believing, 請寫出一句話形容Heidelberg……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請觀察這座大學城與臺灣的大學文化有何不同。</a:t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Char char="•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請拍下或畫出你覺得Heidelberg最迷人的角度。</a:t>
            </a:r>
            <a:endParaRPr sz="1403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3"/>
          <p:cNvSpPr txBox="1"/>
          <p:nvPr>
            <p:ph idx="12" type="sldNum"/>
          </p:nvPr>
        </p:nvSpPr>
        <p:spPr>
          <a:xfrm>
            <a:off x="2049568" y="702019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"/>
          <p:cNvSpPr txBox="1"/>
          <p:nvPr>
            <p:ph type="title"/>
          </p:nvPr>
        </p:nvSpPr>
        <p:spPr>
          <a:xfrm>
            <a:off x="1820367" y="286613"/>
            <a:ext cx="1759044" cy="120602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Football</a:t>
            </a:r>
            <a:b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行前作業</a:t>
            </a:r>
            <a:endParaRPr/>
          </a:p>
        </p:txBody>
      </p:sp>
      <p:sp>
        <p:nvSpPr>
          <p:cNvPr id="385" name="Google Shape;385;p34"/>
          <p:cNvSpPr txBox="1"/>
          <p:nvPr>
            <p:ph idx="1" type="body"/>
          </p:nvPr>
        </p:nvSpPr>
        <p:spPr>
          <a:xfrm>
            <a:off x="267335" y="1763925"/>
            <a:ext cx="4812030" cy="498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同學介紹後你所獲得的足球新知是……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德國隊代表的成員有?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若要與你的host family 聊球員，你會選擇……? 為什麼?</a:t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德國的國球是足球，台灣的國球是……?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7653"/>
            <a:ext cx="1756400" cy="161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3862" y="74626"/>
            <a:ext cx="1800799" cy="16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4"/>
          <p:cNvSpPr txBox="1"/>
          <p:nvPr>
            <p:ph idx="12" type="sldNum"/>
          </p:nvPr>
        </p:nvSpPr>
        <p:spPr>
          <a:xfrm>
            <a:off x="2076107" y="7052436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 txBox="1"/>
          <p:nvPr>
            <p:ph type="title"/>
          </p:nvPr>
        </p:nvSpPr>
        <p:spPr>
          <a:xfrm>
            <a:off x="259348" y="355323"/>
            <a:ext cx="4812030" cy="118815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6"/>
              <a:buFont typeface="Arial"/>
              <a:buNone/>
            </a:pPr>
            <a: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Day3  7/2 學習回饋   </a:t>
            </a:r>
            <a:b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入班體驗、體育競賽 &amp; FIFA Night</a:t>
            </a:r>
            <a:endParaRPr sz="2526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5"/>
          <p:cNvSpPr txBox="1"/>
          <p:nvPr>
            <p:ph idx="1" type="body"/>
          </p:nvPr>
        </p:nvSpPr>
        <p:spPr>
          <a:xfrm>
            <a:off x="259348" y="1702673"/>
            <a:ext cx="4812030" cy="5213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我入……班；班級人數……；年級為……。主要以……語言學習。</a:t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我在班上感到的學習氛圍是……</a:t>
            </a:r>
            <a:endParaRPr/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觀察到德國課堂與台灣課堂的相異處(請列舉三項並詳述)</a:t>
            </a:r>
            <a:endParaRPr/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體育競賽隨筆(請於WORD檔日誌中記錄150字以上)</a:t>
            </a:r>
            <a:endParaRPr/>
          </a:p>
          <a:p>
            <a:pPr indent="-178234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FIFA night 觀後感(請於WORD檔日誌中記錄150字以上)</a:t>
            </a:r>
            <a:endParaRPr sz="1403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5"/>
          <p:cNvSpPr txBox="1"/>
          <p:nvPr>
            <p:ph idx="12" type="sldNum"/>
          </p:nvPr>
        </p:nvSpPr>
        <p:spPr>
          <a:xfrm>
            <a:off x="2041581" y="7024249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6"/>
          <p:cNvSpPr txBox="1"/>
          <p:nvPr>
            <p:ph type="title"/>
          </p:nvPr>
        </p:nvSpPr>
        <p:spPr>
          <a:xfrm>
            <a:off x="259348" y="411463"/>
            <a:ext cx="4812030" cy="1545973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6"/>
              <a:buFont typeface="Arial"/>
              <a:buNone/>
            </a:pPr>
            <a: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Aidlingen </a:t>
            </a:r>
            <a:b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Hiking, Baking, Dancing &amp;</a:t>
            </a:r>
            <a:b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 Experiencing</a:t>
            </a:r>
            <a:b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行前作業</a:t>
            </a:r>
            <a:endParaRPr/>
          </a:p>
        </p:txBody>
      </p:sp>
      <p:sp>
        <p:nvSpPr>
          <p:cNvPr id="401" name="Google Shape;401;p36"/>
          <p:cNvSpPr txBox="1"/>
          <p:nvPr>
            <p:ph idx="1" type="body"/>
          </p:nvPr>
        </p:nvSpPr>
        <p:spPr>
          <a:xfrm>
            <a:off x="259348" y="1983371"/>
            <a:ext cx="4812030" cy="4929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Aidlingen 屬於德國哪一區? 此區的特色為?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Aidlingen 以……著名?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此區居民以……為主?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此區傳統產業為……?為什麼?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0187" y="5267787"/>
            <a:ext cx="2227792" cy="167084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6"/>
          <p:cNvSpPr txBox="1"/>
          <p:nvPr>
            <p:ph idx="12" type="sldNum"/>
          </p:nvPr>
        </p:nvSpPr>
        <p:spPr>
          <a:xfrm>
            <a:off x="2041581" y="702019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/>
          <p:nvPr>
            <p:ph type="title"/>
          </p:nvPr>
        </p:nvSpPr>
        <p:spPr>
          <a:xfrm>
            <a:off x="315488" y="299184"/>
            <a:ext cx="4812030" cy="85131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Day4 7/3 學習回饋 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7"/>
          <p:cNvSpPr txBox="1"/>
          <p:nvPr>
            <p:ph idx="1" type="body"/>
          </p:nvPr>
        </p:nvSpPr>
        <p:spPr>
          <a:xfrm>
            <a:off x="259348" y="1197417"/>
            <a:ext cx="4812030" cy="5670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請簡述三小時健行所見所聞(請於WORD檔日誌中記錄150字以上)</a:t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副校長家中所嚐美食為……寫出至少三道 Swabian 菜餚(德文)，並形容其味道、口感及個人喜好</a:t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簡略地寫出本日於 Baking house 中所製作食物的食譜、食材與製程</a:t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我觀察到此區的傳統服飾……(可以文字描述或畫出)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本日參觀的博物館展覽的內容是…… (請於WORD檔日誌中記錄150字以上)</a:t>
            </a:r>
            <a:endParaRPr sz="1403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7"/>
          <p:cNvSpPr txBox="1"/>
          <p:nvPr>
            <p:ph idx="12" type="sldNum"/>
          </p:nvPr>
        </p:nvSpPr>
        <p:spPr>
          <a:xfrm>
            <a:off x="2041581" y="702019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8"/>
          <p:cNvSpPr txBox="1"/>
          <p:nvPr>
            <p:ph type="title"/>
          </p:nvPr>
        </p:nvSpPr>
        <p:spPr>
          <a:xfrm>
            <a:off x="1803487" y="239905"/>
            <a:ext cx="3422679" cy="88596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6"/>
              <a:buFont typeface="Arial"/>
              <a:buNone/>
            </a:pPr>
            <a: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台灣日/德國文化專題</a:t>
            </a:r>
            <a:b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行前作業</a:t>
            </a:r>
            <a:endParaRPr/>
          </a:p>
        </p:txBody>
      </p:sp>
      <p:sp>
        <p:nvSpPr>
          <p:cNvPr id="416" name="Google Shape;416;p38"/>
          <p:cNvSpPr txBox="1"/>
          <p:nvPr>
            <p:ph idx="1" type="body"/>
          </p:nvPr>
        </p:nvSpPr>
        <p:spPr>
          <a:xfrm>
            <a:off x="259348" y="1309696"/>
            <a:ext cx="4812030" cy="5557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Char char="⮚"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台灣日主題-</a:t>
            </a:r>
            <a:endParaRPr/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222771" lvl="1" marL="579204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Font typeface="Noto Sans Symbols"/>
              <a:buChar char="◆"/>
            </a:pPr>
            <a:r>
              <a:rPr lang="en-US" sz="1247">
                <a:latin typeface="Arial"/>
                <a:ea typeface="Arial"/>
                <a:cs typeface="Arial"/>
                <a:sym typeface="Arial"/>
              </a:rPr>
              <a:t>我負責規劃的內容是?</a:t>
            </a:r>
            <a:endParaRPr/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222771" lvl="1" marL="579204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Font typeface="Noto Sans Symbols"/>
              <a:buChar char="◆"/>
            </a:pPr>
            <a:r>
              <a:rPr lang="en-US" sz="1247">
                <a:latin typeface="Arial"/>
                <a:ea typeface="Arial"/>
                <a:cs typeface="Arial"/>
                <a:sym typeface="Arial"/>
              </a:rPr>
              <a:t>我希望德國同學感受到……</a:t>
            </a:r>
            <a:endParaRPr/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222771" lvl="1" marL="579204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Font typeface="Noto Sans Symbols"/>
              <a:buChar char="◆"/>
            </a:pPr>
            <a:r>
              <a:rPr lang="en-US" sz="1247">
                <a:latin typeface="Arial"/>
                <a:ea typeface="Arial"/>
                <a:cs typeface="Arial"/>
                <a:sym typeface="Arial"/>
              </a:rPr>
              <a:t>我從中學習到……</a:t>
            </a:r>
            <a:endParaRPr/>
          </a:p>
          <a:p>
            <a:pPr indent="-143586" lvl="1" marL="579204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Font typeface="Noto Sans Symbols"/>
              <a:buNone/>
            </a:pPr>
            <a:r>
              <a:t/>
            </a:r>
            <a:endParaRPr sz="1247">
              <a:latin typeface="Arial"/>
              <a:ea typeface="Arial"/>
              <a:cs typeface="Arial"/>
              <a:sym typeface="Arial"/>
            </a:endParaRPr>
          </a:p>
          <a:p>
            <a:pPr indent="-143586" lvl="1" marL="579204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Font typeface="Noto Sans Symbols"/>
              <a:buNone/>
            </a:pPr>
            <a:r>
              <a:t/>
            </a:r>
            <a:endParaRPr sz="1247">
              <a:latin typeface="Arial"/>
              <a:ea typeface="Arial"/>
              <a:cs typeface="Arial"/>
              <a:sym typeface="Arial"/>
            </a:endParaRPr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Char char="⮚"/>
            </a:pPr>
            <a:r>
              <a:rPr lang="en-US" sz="1559">
                <a:latin typeface="Arial"/>
                <a:ea typeface="Arial"/>
                <a:cs typeface="Arial"/>
                <a:sym typeface="Arial"/>
              </a:rPr>
              <a:t>德國文化專題(回國要報告的主題)</a:t>
            </a:r>
            <a:endParaRPr/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222771" lvl="1" marL="579204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Font typeface="Noto Sans Symbols"/>
              <a:buChar char="◆"/>
            </a:pPr>
            <a:r>
              <a:rPr lang="en-US" sz="1247">
                <a:latin typeface="Arial"/>
                <a:ea typeface="Arial"/>
                <a:cs typeface="Arial"/>
                <a:sym typeface="Arial"/>
              </a:rPr>
              <a:t>前往德國之前我覺得德國是一個……國家</a:t>
            </a:r>
            <a:endParaRPr sz="1247">
              <a:latin typeface="Arial"/>
              <a:ea typeface="Arial"/>
              <a:cs typeface="Arial"/>
              <a:sym typeface="Arial"/>
            </a:endParaRPr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  <a:p>
            <a:pPr indent="-222771" lvl="1" marL="579204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Font typeface="Noto Sans Symbols"/>
              <a:buChar char="◆"/>
            </a:pPr>
            <a:r>
              <a:rPr lang="en-US" sz="1247">
                <a:latin typeface="Arial"/>
                <a:ea typeface="Arial"/>
                <a:cs typeface="Arial"/>
                <a:sym typeface="Arial"/>
              </a:rPr>
              <a:t>前往德國之前我覺得德國人的特質是……?</a:t>
            </a:r>
            <a:endParaRPr/>
          </a:p>
          <a:p>
            <a:pPr indent="-143586" lvl="1" marL="579204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Font typeface="Noto Sans Symbols"/>
              <a:buNone/>
            </a:pPr>
            <a:r>
              <a:t/>
            </a:r>
            <a:endParaRPr sz="1247">
              <a:latin typeface="Arial"/>
              <a:ea typeface="Arial"/>
              <a:cs typeface="Arial"/>
              <a:sym typeface="Arial"/>
            </a:endParaRPr>
          </a:p>
          <a:p>
            <a:pPr indent="-143586" lvl="1" marL="579204" rtl="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7"/>
              <a:buFont typeface="Noto Sans Symbols"/>
              <a:buNone/>
            </a:pPr>
            <a:r>
              <a:t/>
            </a:r>
            <a:endParaRPr sz="1247">
              <a:latin typeface="Arial"/>
              <a:ea typeface="Arial"/>
              <a:cs typeface="Arial"/>
              <a:sym typeface="Arial"/>
            </a:endParaRPr>
          </a:p>
          <a:p>
            <a:pPr indent="-168328" lvl="0" marL="267325" rtl="0" algn="l"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559"/>
              <a:buFont typeface="Noto Sans Symbols"/>
              <a:buNone/>
            </a:pPr>
            <a:r>
              <a:t/>
            </a:r>
            <a:endParaRPr sz="155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8"/>
          <p:cNvSpPr txBox="1"/>
          <p:nvPr>
            <p:ph idx="12" type="sldNum"/>
          </p:nvPr>
        </p:nvSpPr>
        <p:spPr>
          <a:xfrm>
            <a:off x="2041581" y="7032670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8" name="Google Shape;41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1" y="227638"/>
            <a:ext cx="1796466" cy="898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9"/>
          <p:cNvSpPr txBox="1"/>
          <p:nvPr>
            <p:ph type="title"/>
          </p:nvPr>
        </p:nvSpPr>
        <p:spPr>
          <a:xfrm>
            <a:off x="242634" y="311432"/>
            <a:ext cx="4812030" cy="85634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Day5 7/4 學習回饋</a:t>
            </a:r>
            <a:endParaRPr/>
          </a:p>
        </p:txBody>
      </p:sp>
      <p:sp>
        <p:nvSpPr>
          <p:cNvPr id="424" name="Google Shape;424;p39"/>
          <p:cNvSpPr txBox="1"/>
          <p:nvPr>
            <p:ph idx="1" type="body"/>
          </p:nvPr>
        </p:nvSpPr>
        <p:spPr>
          <a:xfrm>
            <a:off x="259348" y="1309696"/>
            <a:ext cx="4812030" cy="4704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與德國學生一起互動的心得 </a:t>
            </a:r>
            <a:r>
              <a:rPr lang="en-US" sz="1247">
                <a:latin typeface="Arial"/>
                <a:ea typeface="Arial"/>
                <a:cs typeface="Arial"/>
                <a:sym typeface="Arial"/>
              </a:rPr>
              <a:t>(請於WORD檔日誌中記錄150字以上)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實地走訪德國後，我觀察到的德國人特質是?(感到意外或改觀的地方)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德國哪些特質是值得我們學習的?那些又該是我們的借鏡?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4" y="4978143"/>
            <a:ext cx="1663707" cy="236616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9"/>
          <p:cNvSpPr txBox="1"/>
          <p:nvPr>
            <p:ph idx="12" type="sldNum"/>
          </p:nvPr>
        </p:nvSpPr>
        <p:spPr>
          <a:xfrm>
            <a:off x="2024867" y="6941822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4"/>
          <p:cNvGraphicFramePr/>
          <p:nvPr/>
        </p:nvGraphicFramePr>
        <p:xfrm>
          <a:off x="147070" y="29918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{16F81D47-6A90-41F1-93B1-F6CAAE49DFA8}</a:tableStyleId>
              </a:tblPr>
              <a:tblGrid>
                <a:gridCol w="5052550"/>
              </a:tblGrid>
              <a:tr h="512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德國語言與文化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200" marL="51200" anchor="ctr">
                    <a:solidFill>
                      <a:srgbClr val="00B0F0"/>
                    </a:solidFill>
                  </a:tcPr>
                </a:tc>
              </a:tr>
              <a:tr h="2138675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●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關於德國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全名：德意志聯邦共和國 (Bundesrepublik Deutschland)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首都：柏林 (Berlin)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國慶日：10月3日（1990.10.03前東西德統一）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政治體系：聯邦制，全國共十六個邦，軍事、外交為中央集權，教育、文化等範籌則為地方分權。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幣制：歐元（台幣：歐元＝42:1）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時差：台灣時間往前推六小時（11月後往前推七小時）為德國時間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宗教信仰：整體上以天主教比例最高，其次是基督教，但在大城市已不明顯。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200" marL="51200"/>
                </a:tc>
              </a:tr>
              <a:tr h="2457800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●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德國學校簡介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地方分權：基本架構一樣，修業年限、課程綱要等細節各邦略有差異。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基本架構：國小四年→定向階段二年→中等教育第一階段三年(文理中學、實科中學、普通中學三選一，也有綜合高中）→中等教育第二階段三年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學期及假期：春→復活節假期，夏→暑假，秋→秋假，冬→聖誕節假期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中學畢業考：德國學生在十八歲之前，必須在學校就讀或參加學校與企業合作的職前訓練（不可進入職場）。就讀文理中學的學生，在通過大學入學考試(Abitur)後才可申請大學，實科中學和普通中學的學生也需通過相關的中學畢業考試，才能取得畢業資格。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200" marL="51200"/>
                </a:tc>
              </a:tr>
              <a:tr h="1937475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●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關於德語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304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德語是官方語言的國家有德國、奧地利、瑞士及列支敦斯登。在歐洲其他國家境內，例如法國、比利時、丹麥、義大利等，也還存著說德語的族群。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304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雖然同為德語，但並非每個地方的德語都相同。例如在德國北部習慣用Guten Tag! Guten Morgen! Guten Abend! 在德國南部則常聽到Grüß Gott! 口音及用字也多受當地方言的影響。但我們現在所學的都是標準德語，只要在德語區都能溝通！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200" marL="51200"/>
                </a:tc>
              </a:tr>
            </a:tbl>
          </a:graphicData>
        </a:graphic>
      </p:graphicFrame>
      <p:sp>
        <p:nvSpPr>
          <p:cNvPr id="110" name="Google Shape;110;p4"/>
          <p:cNvSpPr txBox="1"/>
          <p:nvPr>
            <p:ph idx="12" type="sldNum"/>
          </p:nvPr>
        </p:nvSpPr>
        <p:spPr>
          <a:xfrm>
            <a:off x="2049568" y="6941779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 txBox="1"/>
          <p:nvPr>
            <p:ph type="title"/>
          </p:nvPr>
        </p:nvSpPr>
        <p:spPr>
          <a:xfrm>
            <a:off x="203209" y="355323"/>
            <a:ext cx="4812030" cy="118815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5625" lIns="71275" spcFirstLastPara="1" rIns="71275" wrap="square" tIns="35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6"/>
              <a:buFont typeface="Arial"/>
              <a:buNone/>
            </a:pPr>
            <a: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Stuttgart-City Game </a:t>
            </a:r>
            <a:b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b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Concert 行前作業</a:t>
            </a:r>
            <a:endParaRPr/>
          </a:p>
        </p:txBody>
      </p:sp>
      <p:sp>
        <p:nvSpPr>
          <p:cNvPr id="432" name="Google Shape;432;p40"/>
          <p:cNvSpPr txBox="1"/>
          <p:nvPr>
            <p:ph idx="1" type="body"/>
          </p:nvPr>
        </p:nvSpPr>
        <p:spPr>
          <a:xfrm>
            <a:off x="259348" y="2039510"/>
            <a:ext cx="4812030" cy="4824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Noto Sans Symbols"/>
              <a:buChar char="⮚"/>
            </a:pPr>
            <a:r>
              <a:rPr lang="en-US" sz="1870">
                <a:latin typeface="Arial"/>
                <a:ea typeface="Arial"/>
                <a:cs typeface="Arial"/>
                <a:sym typeface="Arial"/>
              </a:rPr>
              <a:t>練唱過程甘苦談(暢所欲言吧)</a:t>
            </a:r>
            <a:endParaRPr/>
          </a:p>
          <a:p>
            <a:pPr indent="-148516" lvl="0" marL="267325" rtl="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Font typeface="Noto Sans Symbols"/>
              <a:buNone/>
            </a:pPr>
            <a:r>
              <a:t/>
            </a:r>
            <a:endParaRPr sz="1870">
              <a:latin typeface="Arial"/>
              <a:ea typeface="Arial"/>
              <a:cs typeface="Arial"/>
              <a:sym typeface="Arial"/>
            </a:endParaRPr>
          </a:p>
          <a:p>
            <a:pPr indent="-148516" lvl="0" marL="267325" rtl="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Font typeface="Noto Sans Symbols"/>
              <a:buNone/>
            </a:pPr>
            <a:r>
              <a:t/>
            </a:r>
            <a:endParaRPr sz="1870">
              <a:latin typeface="Arial"/>
              <a:ea typeface="Arial"/>
              <a:cs typeface="Arial"/>
              <a:sym typeface="Arial"/>
            </a:endParaRPr>
          </a:p>
          <a:p>
            <a:pPr indent="-148516" lvl="0" marL="267325" rtl="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Font typeface="Noto Sans Symbols"/>
              <a:buNone/>
            </a:pPr>
            <a:r>
              <a:t/>
            </a:r>
            <a:endParaRPr sz="1870">
              <a:latin typeface="Arial"/>
              <a:ea typeface="Arial"/>
              <a:cs typeface="Arial"/>
              <a:sym typeface="Arial"/>
            </a:endParaRPr>
          </a:p>
          <a:p>
            <a:pPr indent="-148516" lvl="0" marL="267325" rtl="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Font typeface="Noto Sans Symbols"/>
              <a:buNone/>
            </a:pPr>
            <a:r>
              <a:t/>
            </a:r>
            <a:endParaRPr sz="1870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0"/>
              <a:buFont typeface="Noto Sans Symbols"/>
              <a:buChar char="⮚"/>
            </a:pPr>
            <a:r>
              <a:rPr lang="en-US" sz="1870">
                <a:latin typeface="Arial"/>
                <a:ea typeface="Arial"/>
                <a:cs typeface="Arial"/>
                <a:sym typeface="Arial"/>
              </a:rPr>
              <a:t>行前我對 Stuttgart 的了解是?</a:t>
            </a:r>
            <a:endParaRPr sz="1870">
              <a:latin typeface="Arial"/>
              <a:ea typeface="Arial"/>
              <a:cs typeface="Arial"/>
              <a:sym typeface="Arial"/>
            </a:endParaRPr>
          </a:p>
          <a:p>
            <a:pPr indent="-148516" lvl="0" marL="267325" rtl="0" algn="l"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1"/>
              <a:buFont typeface="Noto Sans Symbols"/>
              <a:buNone/>
            </a:pPr>
            <a:r>
              <a:t/>
            </a:r>
            <a:endParaRPr sz="187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8094" y="5364013"/>
            <a:ext cx="3010187" cy="169323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0"/>
          <p:cNvSpPr txBox="1"/>
          <p:nvPr>
            <p:ph idx="12" type="sldNum"/>
          </p:nvPr>
        </p:nvSpPr>
        <p:spPr>
          <a:xfrm>
            <a:off x="1985442" y="7164213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1"/>
          <p:cNvSpPr txBox="1"/>
          <p:nvPr>
            <p:ph type="title"/>
          </p:nvPr>
        </p:nvSpPr>
        <p:spPr>
          <a:xfrm>
            <a:off x="259348" y="293876"/>
            <a:ext cx="4812030" cy="80048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Day6 7/5 學習回饋</a:t>
            </a:r>
            <a:endParaRPr/>
          </a:p>
        </p:txBody>
      </p:sp>
      <p:sp>
        <p:nvSpPr>
          <p:cNvPr id="440" name="Google Shape;440;p41"/>
          <p:cNvSpPr txBox="1"/>
          <p:nvPr>
            <p:ph idx="1" type="body"/>
          </p:nvPr>
        </p:nvSpPr>
        <p:spPr>
          <a:xfrm>
            <a:off x="288493" y="1247309"/>
            <a:ext cx="4812030" cy="5554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25" lvl="0" marL="2673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Char char="⮚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Stuttgart City Game 中最令我印象深刻的四個任務。</a:t>
            </a:r>
            <a:br>
              <a:rPr lang="en-US" sz="1403">
                <a:latin typeface="Arial"/>
                <a:ea typeface="Arial"/>
                <a:cs typeface="Arial"/>
                <a:sym typeface="Arial"/>
              </a:rPr>
            </a:b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Char char="⮚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我最投入得任務是?為什麼?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Char char="⮚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我感到最無力的任務是?為什麼?</a:t>
            </a:r>
            <a:endParaRPr/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267325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Char char="⮚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台上一分鐘，台下十年功。</a:t>
            </a:r>
            <a:br>
              <a:rPr lang="en-US" sz="1403">
                <a:latin typeface="Arial"/>
                <a:ea typeface="Arial"/>
                <a:cs typeface="Arial"/>
                <a:sym typeface="Arial"/>
              </a:rPr>
            </a:br>
            <a:r>
              <a:rPr lang="en-US" sz="1403">
                <a:latin typeface="Arial"/>
                <a:ea typeface="Arial"/>
                <a:cs typeface="Arial"/>
                <a:sym typeface="Arial"/>
              </a:rPr>
              <a:t>請說一說表演結束後的感想。 </a:t>
            </a:r>
            <a:br>
              <a:rPr lang="en-US" sz="1403">
                <a:latin typeface="Arial"/>
                <a:ea typeface="Arial"/>
                <a:cs typeface="Arial"/>
                <a:sym typeface="Arial"/>
              </a:rPr>
            </a:br>
            <a:r>
              <a:rPr lang="en-US" sz="1403">
                <a:latin typeface="Arial"/>
                <a:ea typeface="Arial"/>
                <a:cs typeface="Arial"/>
                <a:sym typeface="Arial"/>
              </a:rPr>
              <a:t>(請於WORD檔日誌中記錄150字以上)</a:t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178234" lvl="0" marL="267325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Noto Sans Symbols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3856" y="6011164"/>
            <a:ext cx="2112844" cy="1307514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1"/>
          <p:cNvSpPr txBox="1"/>
          <p:nvPr>
            <p:ph idx="12" type="sldNum"/>
          </p:nvPr>
        </p:nvSpPr>
        <p:spPr>
          <a:xfrm>
            <a:off x="2041581" y="6916196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2"/>
          <p:cNvSpPr txBox="1"/>
          <p:nvPr>
            <p:ph type="title"/>
          </p:nvPr>
        </p:nvSpPr>
        <p:spPr>
          <a:xfrm>
            <a:off x="259348" y="355323"/>
            <a:ext cx="4812030" cy="118815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Ulm, Lindau, shipping, Lake Dwelling Museum</a:t>
            </a:r>
            <a:b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行前作業</a:t>
            </a:r>
            <a:endParaRPr sz="280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2"/>
          <p:cNvSpPr txBox="1"/>
          <p:nvPr>
            <p:ph idx="1" type="body"/>
          </p:nvPr>
        </p:nvSpPr>
        <p:spPr>
          <a:xfrm>
            <a:off x="267335" y="1763925"/>
            <a:ext cx="4812030" cy="498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987" lvl="0" marL="40098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根據報告 Ulm 教堂總共有幾格階梯? </a:t>
            </a:r>
            <a:endParaRPr/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Lindau 的面積是?作用是?台灣哪一座湖泊跟Lindau 有相似的作用? </a:t>
            </a:r>
            <a:endParaRPr/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Lake Dwelling Museum 所展覽的是哪個年代的遺跡?相當於中國的哪個時代?</a:t>
            </a:r>
            <a:endParaRPr/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3862" y="1253556"/>
            <a:ext cx="1410210" cy="188028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2"/>
          <p:cNvSpPr txBox="1"/>
          <p:nvPr>
            <p:ph idx="12" type="sldNum"/>
          </p:nvPr>
        </p:nvSpPr>
        <p:spPr>
          <a:xfrm>
            <a:off x="2041581" y="697340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3"/>
          <p:cNvSpPr txBox="1"/>
          <p:nvPr>
            <p:ph type="title"/>
          </p:nvPr>
        </p:nvSpPr>
        <p:spPr>
          <a:xfrm>
            <a:off x="259348" y="215370"/>
            <a:ext cx="4812030" cy="991271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</a:pPr>
            <a:r>
              <a:rPr lang="en-US" sz="28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Day7 7/6 學習回饋</a:t>
            </a:r>
            <a:endParaRPr/>
          </a:p>
        </p:txBody>
      </p:sp>
      <p:sp>
        <p:nvSpPr>
          <p:cNvPr id="456" name="Google Shape;456;p43"/>
          <p:cNvSpPr txBox="1"/>
          <p:nvPr>
            <p:ph idx="1" type="body"/>
          </p:nvPr>
        </p:nvSpPr>
        <p:spPr>
          <a:xfrm>
            <a:off x="371628" y="1253556"/>
            <a:ext cx="4812030" cy="5838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987" lvl="0" marL="40098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Mini Guide 與我…… </a:t>
            </a:r>
            <a:br>
              <a:rPr lang="en-US" sz="1403">
                <a:latin typeface="Arial"/>
                <a:ea typeface="Arial"/>
                <a:cs typeface="Arial"/>
                <a:sym typeface="Arial"/>
              </a:rPr>
            </a:br>
            <a:r>
              <a:rPr lang="en-US" sz="1403">
                <a:latin typeface="Arial"/>
                <a:ea typeface="Arial"/>
                <a:cs typeface="Arial"/>
                <a:sym typeface="Arial"/>
              </a:rPr>
              <a:t>(請於WORD檔日誌中記錄150字以上)</a:t>
            </a:r>
            <a:endParaRPr/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實地走訪過Ulm 教堂後，拍下就你能力所及爬到的最高處看見的風景</a:t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請描述在Lake Lindau 上航行的沿岸景色(可附照片OR自繪)</a:t>
            </a:r>
            <a:endParaRPr/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400987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AutoNum type="arabicPeriod"/>
            </a:pPr>
            <a:r>
              <a:rPr lang="en-US" sz="1403">
                <a:latin typeface="Arial"/>
                <a:ea typeface="Arial"/>
                <a:cs typeface="Arial"/>
                <a:sym typeface="Arial"/>
              </a:rPr>
              <a:t>Lake Dwelling Museum 中所展現的原住民生活與台灣的原住民有何異同?</a:t>
            </a:r>
            <a:endParaRPr/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  <a:p>
            <a:pPr indent="-311896" lvl="0" marL="400987" rtl="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Font typeface="Calibri"/>
              <a:buNone/>
            </a:pPr>
            <a:r>
              <a:t/>
            </a:r>
            <a:endParaRPr sz="1403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43"/>
          <p:cNvSpPr txBox="1"/>
          <p:nvPr>
            <p:ph idx="12" type="sldNum"/>
          </p:nvPr>
        </p:nvSpPr>
        <p:spPr>
          <a:xfrm>
            <a:off x="2041581" y="7020197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" name="Google Shape;462;p44"/>
          <p:cNvGraphicFramePr/>
          <p:nvPr/>
        </p:nvGraphicFramePr>
        <p:xfrm>
          <a:off x="259348" y="3553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{16F81D47-6A90-41F1-93B1-F6CAAE49DFA8}</a:tableStyleId>
              </a:tblPr>
              <a:tblGrid>
                <a:gridCol w="205850"/>
                <a:gridCol w="1459625"/>
                <a:gridCol w="402325"/>
                <a:gridCol w="271350"/>
                <a:gridCol w="402325"/>
                <a:gridCol w="1207000"/>
                <a:gridCol w="449125"/>
                <a:gridCol w="542675"/>
              </a:tblGrid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　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學伴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Klasse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班級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姓名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英文姓名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臺灣日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專題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Pauline Blessing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101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林毓宸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LIN,YU-CHEN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地理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1鄉野</a:t>
                      </a:r>
                      <a:endParaRPr sz="900" u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考察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Claire Buri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9b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101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戴議柔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TAI,I-JOU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3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Fanny Alix Eckstein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101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蘇珮涵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SU,PEI-HAN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4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Laura Marlen Ilg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101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賴玟伶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LAI,WEN-LING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5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Maren Liebermann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102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賴盈蓁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Lai, Ying-Chen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6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Ezra Böhm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104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吳佳政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WU,CHIA-CHENG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宗教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4土風舞</a:t>
                      </a:r>
                      <a:br>
                        <a:rPr lang="en-US" sz="900" u="none" strike="noStrike"/>
                      </a:br>
                      <a:r>
                        <a:rPr lang="en-US" sz="900" u="none" strike="noStrike"/>
                        <a:t>烘焙坊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7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Tobias Felix Fritz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104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簡尉任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CHIEN,WEI-JEN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8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Megan Hargreaves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9b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105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朱則羲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CHU,TSE-HSI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Louisa Sonja Lang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105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巫昀慈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WU,YUN-TZU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Larissa Jennifer Lechler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105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李紫瑜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LEE,ZIH-YU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11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Lena Simon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105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王博玄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WANG, PO-HSUAN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12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Nicola Carmen Koroll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9b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106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蕭鈺臻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Hsiao, Yu-Chen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9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舞蹈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9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6Ulm教堂</a:t>
                      </a:r>
                      <a:br>
                        <a:rPr lang="en-US" sz="900" u="none" strike="noStrike"/>
                      </a:br>
                      <a:r>
                        <a:rPr lang="en-US" sz="900" u="none" strike="noStrike"/>
                        <a:t>Lindau 城</a:t>
                      </a:r>
                      <a:br>
                        <a:rPr lang="en-US" sz="900" u="none" strike="noStrike"/>
                      </a:br>
                      <a:r>
                        <a:rPr lang="en-US" sz="900" u="none" strike="noStrike"/>
                        <a:t>Lake Dwelling 博物館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</a:tr>
              <a:tr h="302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13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Juliana Dorothée Bianca Miller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106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廖庭煜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LIAO,TING-YU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14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Johanna Moritz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106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黃玠璇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HUANG, JIE-SYUAN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15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Stephanie Rehborn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9b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106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張與恩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Chang, Yu-En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16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Manuel Naß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107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陳一愷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CHEN,YI-KAI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17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Enya Nathalie Necker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107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王維昭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WANG,WEI-CHAO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18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Carolin Riegger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107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陳誼芬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CHEN,YI-FEN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19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Prasoetsak Tiboonbun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9b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107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林威漢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LIN,WEI-HAN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Lilly-Marie Schwab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9b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107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郭旻哲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KUO,MIN-CHE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21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Caroline Ute Röder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9b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108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吳如宸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WU,RU-CHEN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寫字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3老磨坊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22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Hanna Marie Sabir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108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林宜臻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LIN,I-CHEN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23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Maria Elisabeth Walter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108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劉宥均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LIU,YOU-JUN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政治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5斯圖</a:t>
                      </a:r>
                      <a:endParaRPr sz="900" u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加特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24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Pia Josefine Rosenstiel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108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劉姵麟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LIU,PEI-LIN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25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Vanessa Beifort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204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許嘉文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HSU,CHIA-WEN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劍獅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1海德堡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26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Alyia Chiara Josefine Klein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9b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204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李孟沁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Li,Meng-chin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27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Clara Klaiber-Blasco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9a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204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李佩芸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Lee,Pei-Yun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政治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5斯圖</a:t>
                      </a:r>
                      <a:endParaRPr sz="900" u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加特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28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Simon Kara Wagner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205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陳群霖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CHEN,QUN-LIN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　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29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Sophia Hecht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206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陳寶怡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CHEN,BAO-YI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劍獅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1海德堡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30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Sina Kustermann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206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廖于涵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LIAO,YU-HAN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31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Madeline Noel Parella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207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吳瑾瑜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WU,CHIN-YU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32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Moritz Jonathan Roßberg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207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雷昆山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LEI,KUN-SHAN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教中文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3麻繩</a:t>
                      </a:r>
                      <a:endParaRPr sz="900" u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製作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33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Annika Sabine Wigger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10a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207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徐子涵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HSU,TZU-HAN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34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Sarah Klement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10c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208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邱于晏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CHIU,YU-YEN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書法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3當地</a:t>
                      </a:r>
                      <a:endParaRPr sz="900" u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博物館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</a:tr>
              <a:tr h="175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35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Ulrike Meyer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10b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208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彭紫瑄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PENG,ZI-XUAN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 vMerge="1"/>
                <a:tc vMerge="1"/>
              </a:tr>
              <a:tr h="288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36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Robert Jehle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　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209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陳睿承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CHEN, RUEI-CHENG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政治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5斯圖</a:t>
                      </a:r>
                      <a:endParaRPr sz="900" u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/>
                        <a:t>加特</a:t>
                      </a:r>
                      <a:endParaRPr b="0" i="0" sz="900" u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675" marB="0" marR="3675" marL="3675" anchor="ctr"/>
                </a:tc>
              </a:tr>
            </a:tbl>
          </a:graphicData>
        </a:graphic>
      </p:graphicFrame>
      <p:sp>
        <p:nvSpPr>
          <p:cNvPr id="463" name="Google Shape;463;p44"/>
          <p:cNvSpPr txBox="1"/>
          <p:nvPr>
            <p:ph idx="12" type="sldNum"/>
          </p:nvPr>
        </p:nvSpPr>
        <p:spPr>
          <a:xfrm>
            <a:off x="2105706" y="7092984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5"/>
          <p:cNvSpPr txBox="1"/>
          <p:nvPr>
            <p:ph type="title"/>
          </p:nvPr>
        </p:nvSpPr>
        <p:spPr>
          <a:xfrm>
            <a:off x="267335" y="500858"/>
            <a:ext cx="4812030" cy="864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學習記錄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5"/>
          <p:cNvSpPr txBox="1"/>
          <p:nvPr>
            <p:ph idx="12" type="sldNum"/>
          </p:nvPr>
        </p:nvSpPr>
        <p:spPr>
          <a:xfrm>
            <a:off x="2049568" y="7002998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0" name="Google Shape;470;p45"/>
          <p:cNvSpPr/>
          <p:nvPr/>
        </p:nvSpPr>
        <p:spPr>
          <a:xfrm>
            <a:off x="267335" y="500858"/>
            <a:ext cx="4812030" cy="65350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3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45"/>
          <p:cNvPicPr preferRelativeResize="0"/>
          <p:nvPr/>
        </p:nvPicPr>
        <p:blipFill rotWithShape="1">
          <a:blip r:embed="rId3">
            <a:alphaModFix/>
          </a:blip>
          <a:srcRect b="1666" l="4511" r="4510" t="0"/>
          <a:stretch/>
        </p:blipFill>
        <p:spPr>
          <a:xfrm>
            <a:off x="3831802" y="5594630"/>
            <a:ext cx="982333" cy="106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6"/>
          <p:cNvSpPr txBox="1"/>
          <p:nvPr>
            <p:ph type="title"/>
          </p:nvPr>
        </p:nvSpPr>
        <p:spPr>
          <a:xfrm>
            <a:off x="267335" y="500858"/>
            <a:ext cx="4812030" cy="864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學習記錄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6"/>
          <p:cNvSpPr txBox="1"/>
          <p:nvPr>
            <p:ph idx="12" type="sldNum"/>
          </p:nvPr>
        </p:nvSpPr>
        <p:spPr>
          <a:xfrm>
            <a:off x="2049568" y="7035932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8" name="Google Shape;478;p46"/>
          <p:cNvSpPr/>
          <p:nvPr/>
        </p:nvSpPr>
        <p:spPr>
          <a:xfrm>
            <a:off x="267335" y="500858"/>
            <a:ext cx="4812030" cy="65350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3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4417" y="5649394"/>
            <a:ext cx="982333" cy="1017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5"/>
          <p:cNvGraphicFramePr/>
          <p:nvPr/>
        </p:nvGraphicFramePr>
        <p:xfrm>
          <a:off x="203209" y="7483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{16F81D47-6A90-41F1-93B1-F6CAAE49DFA8}</a:tableStyleId>
              </a:tblPr>
              <a:tblGrid>
                <a:gridCol w="616425"/>
                <a:gridCol w="616425"/>
                <a:gridCol w="616425"/>
                <a:gridCol w="616425"/>
                <a:gridCol w="616425"/>
                <a:gridCol w="616425"/>
                <a:gridCol w="616425"/>
                <a:gridCol w="616425"/>
              </a:tblGrid>
              <a:tr h="350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Ａ</a:t>
                      </a:r>
                      <a:b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</a:b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[a:]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Ｂ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[be:]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Ｃ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[tse:]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Ｄ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[de:]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Ｅ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[e:]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Ｆ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[εf:]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Ｇ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[ge:]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Ｈ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[ha:]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Ｉ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[i:]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Ｊ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[jɔt:]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Ｋ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[ka:]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Ｌ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[εl:]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Ｍ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[εm:]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Ｎ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[εn:]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Ｏ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[o:]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Ｐ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[pe:]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Ｑ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[ku:]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Ｒ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[εr]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Ｓ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[εs]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Ｔ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[te:]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Ｕ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[u:]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Ｖ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[fau]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Ｗ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[ve:]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Ｘ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[iks]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Ｙ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[ýpsilɔn]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Ｚ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[tsεt]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Ä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[ε:]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Ö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[ø:]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Ü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[y:]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</a:rPr>
                        <a:t>ß</a:t>
                      </a:r>
                      <a:endParaRPr b="1" sz="9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[εs’tsεt]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6" name="Google Shape;116;p5"/>
          <p:cNvGraphicFramePr/>
          <p:nvPr/>
        </p:nvGraphicFramePr>
        <p:xfrm>
          <a:off x="224463" y="2825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{16F81D47-6A90-41F1-93B1-F6CAAE49DFA8}</a:tableStyleId>
              </a:tblPr>
              <a:tblGrid>
                <a:gridCol w="2181450"/>
                <a:gridCol w="2630575"/>
              </a:tblGrid>
              <a:tr h="259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字母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例子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33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ai, ei, ay, ey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  <a:tc>
                  <a:txBody>
                    <a:bodyPr/>
                    <a:lstStyle/>
                    <a:p>
                      <a:pPr indent="0" lvl="0" marL="304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Mai, Mais, Reis, Papagei, Bayern, Meyer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33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au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Augen, kaufen, August, Frau, Bauer, laufen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33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eu, äu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Euro, Europa, euch, heute ,Verkäufer, häufig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33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ie / ieh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wie, viel, Lied, mieten, Wien, Biologie, ziehen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248450"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a, o, u, au + ch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ch 在s前面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ch 在i, e 後面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ch 外來語念 [sch]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Bach, doch, Buch, Lauch, ach so!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2722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sechs, Fuchs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2722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ich, echt, sechzig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2722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Chef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21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s+ p, t (在字首)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Sport, Spanien, Stadt, Student, stimmt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23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-ig結尾 念[ich]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Zwanzig, König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23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h 在母音後面時不發，母音變長音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Zehn, Zahn, mahnen, gehen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23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結尾-er = 念輕a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Peter, Vater, Bruder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33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v念[f]，外來詞念[w]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Vogel [f], Vater [f], Video [w], Volleyball [w]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49325" marL="49325"/>
                </a:tc>
              </a:tr>
              <a:tr h="179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sch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2800" marL="128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schön, schnell, Flasche, frisch, Tasche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12800" marL="12800"/>
                </a:tc>
              </a:tr>
            </a:tbl>
          </a:graphicData>
        </a:graphic>
      </p:graphicFrame>
      <p:sp>
        <p:nvSpPr>
          <p:cNvPr id="117" name="Google Shape;117;p5"/>
          <p:cNvSpPr/>
          <p:nvPr/>
        </p:nvSpPr>
        <p:spPr>
          <a:xfrm>
            <a:off x="203209" y="376216"/>
            <a:ext cx="1804681" cy="5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2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Das Abc : </a:t>
            </a:r>
            <a:r>
              <a:rPr b="1" i="0" lang="en-US" sz="1132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德文發音字母表</a:t>
            </a:r>
            <a:endParaRPr b="1" i="0" sz="1132" u="sng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7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203209" y="2387664"/>
            <a:ext cx="1242648" cy="266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2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特殊發音也不難:</a:t>
            </a:r>
            <a:endParaRPr b="0" i="0" sz="4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>
            <p:ph idx="12" type="sldNum"/>
          </p:nvPr>
        </p:nvSpPr>
        <p:spPr>
          <a:xfrm>
            <a:off x="2045135" y="7087328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6"/>
          <p:cNvGraphicFramePr/>
          <p:nvPr/>
        </p:nvGraphicFramePr>
        <p:xfrm>
          <a:off x="282246" y="34896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{16F81D47-6A90-41F1-93B1-F6CAAE49DFA8}</a:tableStyleId>
              </a:tblPr>
              <a:tblGrid>
                <a:gridCol w="686525"/>
                <a:gridCol w="686525"/>
                <a:gridCol w="687025"/>
                <a:gridCol w="894100"/>
                <a:gridCol w="595100"/>
                <a:gridCol w="617825"/>
                <a:gridCol w="644925"/>
              </a:tblGrid>
              <a:tr h="33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Guten Morgen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Guten </a:t>
                      </a:r>
                      <a:b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</a:b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Tag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Guten Abend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Auf Wiedersehen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Gute </a:t>
                      </a:r>
                      <a:b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</a:b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Nacht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Hallo!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Tschüs!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A. 早安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B. 你好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C. 晚上好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D.再見（正式）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E. 晚安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F. Hello!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G.掰掰！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250" marL="52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5" name="Google Shape;125;p6"/>
          <p:cNvGraphicFramePr/>
          <p:nvPr/>
        </p:nvGraphicFramePr>
        <p:xfrm>
          <a:off x="309413" y="45380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{16F81D47-6A90-41F1-93B1-F6CAAE49DFA8}</a:tableStyleId>
              </a:tblPr>
              <a:tblGrid>
                <a:gridCol w="685175"/>
                <a:gridCol w="685175"/>
                <a:gridCol w="685675"/>
                <a:gridCol w="685675"/>
                <a:gridCol w="685675"/>
                <a:gridCol w="685675"/>
                <a:gridCol w="685675"/>
              </a:tblGrid>
              <a:tr h="33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 </a:t>
                      </a:r>
                      <a:b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null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eins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zwei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drei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vier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fünf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sechs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sieben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acht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neun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zehn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elf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zwölf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13 dreizehn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 vierzehn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 fünfzehn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16 sechzehn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17 siebzehn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18 achtzehn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19 neunzehn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 zwanzig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6" name="Google Shape;126;p6"/>
          <p:cNvGraphicFramePr/>
          <p:nvPr/>
        </p:nvGraphicFramePr>
        <p:xfrm>
          <a:off x="147069" y="583437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{16F81D47-6A90-41F1-93B1-F6CAAE49DFA8}</a:tableStyleId>
              </a:tblPr>
              <a:tblGrid>
                <a:gridCol w="561400"/>
                <a:gridCol w="561400"/>
                <a:gridCol w="561400"/>
                <a:gridCol w="561400"/>
                <a:gridCol w="561400"/>
                <a:gridCol w="561400"/>
                <a:gridCol w="561400"/>
                <a:gridCol w="561400"/>
                <a:gridCol w="561400"/>
              </a:tblGrid>
              <a:tr h="346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 zwanzig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30 dreißig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40 vierzig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 fünfzig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60 sechzig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70 siebzig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80 achtzig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90 nuenzig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100</a:t>
                      </a:r>
                      <a:b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lang="en-US" sz="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hundert</a:t>
                      </a:r>
                      <a:endParaRPr b="0" sz="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3475" marL="534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7" name="Google Shape;127;p6"/>
          <p:cNvSpPr/>
          <p:nvPr/>
        </p:nvSpPr>
        <p:spPr>
          <a:xfrm>
            <a:off x="147069" y="427164"/>
            <a:ext cx="4947205" cy="2932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70544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自我介紹</a:t>
            </a: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(底線部分請自行代換)</a:t>
            </a:r>
            <a:endParaRPr b="0" i="0" sz="12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0544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名字：Ich heiße </a:t>
            </a:r>
            <a:r>
              <a:rPr b="0" i="0" lang="en-US" sz="1247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名字.</a:t>
            </a: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/ Ich bin</a:t>
            </a:r>
            <a:r>
              <a:rPr b="0" i="0" lang="en-US" sz="1247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名字.</a:t>
            </a: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(簡易版：邊握手，邊直接報自己名字)</a:t>
            </a:r>
            <a:endParaRPr b="0" i="0" sz="12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0544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年齡：Ich bin </a:t>
            </a:r>
            <a:r>
              <a:rPr b="0" i="0" lang="en-US" sz="1247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數字.</a:t>
            </a: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ex: Ich bin sechszehn. 我十六歲</a:t>
            </a:r>
            <a:endParaRPr b="0" i="0" sz="12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0544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職業：Ich bin Schüler/Schülerin. 我是學生。</a:t>
            </a:r>
            <a:endParaRPr b="0" i="0" sz="12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0544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國家：Ich komme aus </a:t>
            </a:r>
            <a:r>
              <a:rPr b="0" i="0" lang="en-US" sz="1247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Taiwan</a:t>
            </a: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und (ich) wohne in </a:t>
            </a:r>
            <a:r>
              <a:rPr b="0" i="0" lang="en-US" sz="1247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Taipei.</a:t>
            </a: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/>
          </a:p>
          <a:p>
            <a:pPr indent="70544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　　我來自台灣，住在台北。</a:t>
            </a:r>
            <a:endParaRPr b="0" i="0" sz="12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0544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家庭：Ich habe </a:t>
            </a:r>
            <a:r>
              <a:rPr b="0" i="0" lang="en-US" sz="1247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 (zwei) Schwester</a:t>
            </a: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und </a:t>
            </a:r>
            <a:r>
              <a:rPr b="0" i="0" lang="en-US" sz="1247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1(einen) Bruder.</a:t>
            </a: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b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　　　我有二個姐姐/妹妹，一個哥哥/弟弟。</a:t>
            </a:r>
            <a:endParaRPr b="0" i="0" sz="12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0544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Es ist schön, Sie kennenzulernen./ Freut mich! 很高興認識您(你)。</a:t>
            </a:r>
            <a:endParaRPr b="0" i="0" sz="1247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70544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0544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0544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招呼語</a:t>
            </a:r>
            <a:endParaRPr b="0" i="0" sz="113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0544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描述 : Macintosh HD:Users:wang:Desktop:HP0085.jpg"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57855">
            <a:off x="286409" y="2394093"/>
            <a:ext cx="2784740" cy="103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282246" y="6312498"/>
            <a:ext cx="4170073" cy="575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69306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= 5 (fünf) + 20 (zwanzig)= fünfundzwanzig</a:t>
            </a:r>
            <a:endParaRPr b="0" i="0" sz="31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69306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63 = 3 (drei) + 60 (sechzig) = dreiundsechzig</a:t>
            </a:r>
            <a:endParaRPr b="0" i="0" sz="31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69306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154 = 100 (hundert) , 4(vier) + 50 (fünfzig) = einhundertvierundfünfzig</a:t>
            </a:r>
            <a:endParaRPr b="0" i="0" sz="14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147070" y="4228747"/>
            <a:ext cx="575157" cy="284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69306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</a:t>
            </a:r>
            <a:endParaRPr b="1" i="0" sz="39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1" name="Google Shape;131;p6"/>
          <p:cNvSpPr txBox="1"/>
          <p:nvPr>
            <p:ph idx="12" type="sldNum"/>
          </p:nvPr>
        </p:nvSpPr>
        <p:spPr>
          <a:xfrm>
            <a:off x="1996889" y="7020154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p7"/>
          <p:cNvGraphicFramePr/>
          <p:nvPr/>
        </p:nvGraphicFramePr>
        <p:xfrm>
          <a:off x="338191" y="69654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{0484D8D4-2658-4D64-A0A4-9D179BC513E8}</a:tableStyleId>
              </a:tblPr>
              <a:tblGrid>
                <a:gridCol w="2370875"/>
                <a:gridCol w="2370375"/>
              </a:tblGrid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Ja / Nein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Yes 是,好/ No 不, 不好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Danke! / Dankeschön!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謝謝！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Bitte!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不客氣！/ 請！/ 求求你！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Entschuldigung!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不好意思！（excuse me）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Kein Problem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沒問題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Wie bitte?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什麼，再說一次好嗎？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Tut mir Leid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對不起！（I am sorry）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Bis dann.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到時候見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Bis später.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待會見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Bis morgen.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明天見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Alles klar!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 好的，沒有問題！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</a:tr>
            </a:tbl>
          </a:graphicData>
        </a:graphic>
      </p:graphicFrame>
      <p:graphicFrame>
        <p:nvGraphicFramePr>
          <p:cNvPr id="137" name="Google Shape;137;p7"/>
          <p:cNvGraphicFramePr/>
          <p:nvPr/>
        </p:nvGraphicFramePr>
        <p:xfrm>
          <a:off x="314137" y="36601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{0484D8D4-2658-4D64-A0A4-9D179BC513E8}</a:tableStyleId>
              </a:tblPr>
              <a:tblGrid>
                <a:gridCol w="2527625"/>
                <a:gridCol w="2284525"/>
              </a:tblGrid>
              <a:tr h="380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A: Wie geht es dir? / Wie geht es Ihnen?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125" marL="53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你好嗎？/ 您好嗎？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125" marL="5312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B: Gut, danke! und dir? / und Ihnen?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125" marL="53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很好，謝謝, 那你呢？/ 那您呢？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125" marL="5312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A: Auch gut, danke!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125" marL="531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也很好，謝謝！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125" marL="53125"/>
                </a:tc>
              </a:tr>
              <a:tr h="570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心情替換單字：</a:t>
                      </a:r>
                      <a:br>
                        <a:rPr lang="en-US" sz="1200" u="none" cap="none" strike="noStrike"/>
                      </a:br>
                      <a:r>
                        <a:rPr lang="en-US" sz="1200" u="none" cap="none" strike="noStrike"/>
                        <a:t>Super, sehr gut, gut, es geht, nicht so gut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775" marL="13775"/>
                </a:tc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很棒、很好、好、還好、不好</a:t>
                      </a:r>
                      <a:endParaRPr/>
                    </a:p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775" marL="13775"/>
                </a:tc>
              </a:tr>
            </a:tbl>
          </a:graphicData>
        </a:graphic>
      </p:graphicFrame>
      <p:graphicFrame>
        <p:nvGraphicFramePr>
          <p:cNvPr id="138" name="Google Shape;138;p7"/>
          <p:cNvGraphicFramePr/>
          <p:nvPr/>
        </p:nvGraphicFramePr>
        <p:xfrm>
          <a:off x="354353" y="574794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{0484D8D4-2658-4D64-A0A4-9D179BC513E8}</a:tableStyleId>
              </a:tblPr>
              <a:tblGrid>
                <a:gridCol w="2403050"/>
                <a:gridCol w="2395625"/>
              </a:tblGrid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Wie heißt das auf Deutsch?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這個德文怎麼說？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Sprechen Sie Englisch ?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您會說英文嗎？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Ich spreche kein Deutsch.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我不會說德文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27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Wie bitte?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什麼？再說一次好嗎？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 Ich weiß es nicht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我不知道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Können Sie das wiederholen?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您可以再說一次嗎？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Ich verstehe (das) nicht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我不懂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</a:tr>
            </a:tbl>
          </a:graphicData>
        </a:graphic>
      </p:graphicFrame>
      <p:sp>
        <p:nvSpPr>
          <p:cNvPr id="139" name="Google Shape;139;p7"/>
          <p:cNvSpPr/>
          <p:nvPr/>
        </p:nvSpPr>
        <p:spPr>
          <a:xfrm>
            <a:off x="307796" y="3010723"/>
            <a:ext cx="4891834" cy="63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-71882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2"/>
              <a:buFont typeface="Microsoft JhengHei"/>
              <a:buChar char="•"/>
            </a:pPr>
            <a:r>
              <a:rPr b="1" i="0" lang="en-US" sz="113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問候篇：</a:t>
            </a:r>
            <a:b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在德國，要用德文問候別人，要特別注意「你」跟「您」的用法喔！通常　不熟識的人、長輩都用「您」，同輩、家人都用「你」。</a:t>
            </a:r>
            <a:endParaRPr b="0" i="0" sz="467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67274" y="411463"/>
            <a:ext cx="1787669" cy="332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9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常用互動生活會話</a:t>
            </a:r>
            <a:endParaRPr b="1" i="0" sz="546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291328" y="5096050"/>
            <a:ext cx="4952726" cy="650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1882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2"/>
              <a:buFont typeface="Microsoft JhengHei"/>
              <a:buChar char="•"/>
            </a:pPr>
            <a:r>
              <a:rPr b="1" i="0" lang="en-US" sz="113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詢問及基本的問題：</a:t>
            </a:r>
            <a:endParaRPr b="1" i="0" sz="113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在德國英文基本上都能通，但在比較鄉下的地方，並不是每個人都會說英文。</a:t>
            </a:r>
            <a:endParaRPr b="0" i="0" sz="1247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2" name="Google Shape;142;p7"/>
          <p:cNvSpPr txBox="1"/>
          <p:nvPr>
            <p:ph idx="12" type="sldNum"/>
          </p:nvPr>
        </p:nvSpPr>
        <p:spPr>
          <a:xfrm>
            <a:off x="2143909" y="7000483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8"/>
          <p:cNvGraphicFramePr/>
          <p:nvPr/>
        </p:nvGraphicFramePr>
        <p:xfrm>
          <a:off x="275184" y="98536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{0484D8D4-2658-4D64-A0A4-9D179BC513E8}</a:tableStyleId>
              </a:tblPr>
              <a:tblGrid>
                <a:gridCol w="2401550"/>
                <a:gridCol w="2399575"/>
              </a:tblGrid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Was ist das?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這是什麼？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Wie heißt das?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這個叫什麼？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Wie heißt diese Straße?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這條路叫什麼？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Wo ist das?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這哪裡？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Wann ist das?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什麼時候？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Wer ist das?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他是誰？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Was ist los?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發生什麼事？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Wo ist die Toilette.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廁所在哪裡？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</a:tr>
            </a:tbl>
          </a:graphicData>
        </a:graphic>
      </p:graphicFrame>
      <p:graphicFrame>
        <p:nvGraphicFramePr>
          <p:cNvPr id="148" name="Google Shape;148;p8"/>
          <p:cNvGraphicFramePr/>
          <p:nvPr/>
        </p:nvGraphicFramePr>
        <p:xfrm>
          <a:off x="298555" y="325224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{0484D8D4-2658-4D64-A0A4-9D179BC513E8}</a:tableStyleId>
              </a:tblPr>
              <a:tblGrid>
                <a:gridCol w="2401550"/>
                <a:gridCol w="2399575"/>
              </a:tblGrid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Wo kann ich hier ein Taxi nehmen?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我在哪裡可以搭到計程車？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Ich brauche ein Taxi.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我需要一台計程車。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Wie komme ich zu.....?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我要怎麼到......？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Wo ist das?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這是哪裡？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nach links/ nach rechts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往左邊/ 往右邊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geradeaus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直走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</a:tr>
            </a:tbl>
          </a:graphicData>
        </a:graphic>
      </p:graphicFrame>
      <p:graphicFrame>
        <p:nvGraphicFramePr>
          <p:cNvPr id="149" name="Google Shape;149;p8"/>
          <p:cNvGraphicFramePr/>
          <p:nvPr/>
        </p:nvGraphicFramePr>
        <p:xfrm>
          <a:off x="296575" y="551992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{0484D8D4-2658-4D64-A0A4-9D179BC513E8}</a:tableStyleId>
              </a:tblPr>
              <a:tblGrid>
                <a:gridCol w="2401550"/>
                <a:gridCol w="2401550"/>
              </a:tblGrid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Haben Sie eine englische Speisekarte?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您有英文菜單嗎？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Ich möchte bestellen.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我想要點餐。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Ich hätte gern......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我想要..... （自行加上想要的食物）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Das nehme ich. 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我要這個。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Danke, es hat sehr gut geschmeckt.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謝謝！很好吃。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Zahlen , bitte!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我要結帳。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Wir bezahlen getrennt.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我們分開算。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Alles zusammen, bitte.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全部一起算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Prost! / Zum Wohl!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  <a:tc>
                  <a:txBody>
                    <a:bodyPr/>
                    <a:lstStyle/>
                    <a:p>
                      <a:pPr indent="0" lvl="0" marL="685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乾杯！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3850" marL="13850"/>
                </a:tc>
              </a:tr>
            </a:tbl>
          </a:graphicData>
        </a:graphic>
      </p:graphicFrame>
      <p:sp>
        <p:nvSpPr>
          <p:cNvPr id="150" name="Google Shape;150;p8"/>
          <p:cNvSpPr/>
          <p:nvPr/>
        </p:nvSpPr>
        <p:spPr>
          <a:xfrm>
            <a:off x="271791" y="484651"/>
            <a:ext cx="3029376" cy="43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-71882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2"/>
              <a:buFont typeface="Microsoft JhengHei"/>
              <a:buChar char="•"/>
            </a:pPr>
            <a:r>
              <a:rPr b="1" i="0" lang="en-US" sz="113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Was 什麼？</a:t>
            </a:r>
            <a:endParaRPr b="1" i="0" sz="113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在講這些Ｗ問句時，語氣記得要往下。</a:t>
            </a:r>
            <a:endParaRPr b="0" i="0" sz="1247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271791" y="2633582"/>
            <a:ext cx="4927841" cy="650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1882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2"/>
              <a:buFont typeface="Microsoft JhengHei"/>
              <a:buChar char="•"/>
            </a:pPr>
            <a:r>
              <a:rPr b="1" i="0" lang="en-US" sz="113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問路篇：</a:t>
            </a:r>
            <a:endParaRPr b="1" i="0" sz="113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在德國，計程車沒有隨時在路上行駛，有時候要到計程車站才能找到計程車。</a:t>
            </a:r>
            <a:endParaRPr b="0" i="0" sz="467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271790" y="4437268"/>
            <a:ext cx="4802129" cy="1034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1882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2"/>
              <a:buFont typeface="Microsoft JhengHei"/>
              <a:buChar char="•"/>
            </a:pPr>
            <a:r>
              <a:rPr b="1" i="0" lang="en-US" sz="1132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餐廳篇：</a:t>
            </a:r>
            <a:endParaRPr b="1" i="0" sz="1132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德國餐廳用餐，通常不用等服務生帶位（除非是很高級的），大多數的人都有在點飲料的習慣。要結帳，就舉手叫服務生，記得付小費，通常1-3歐元就夠了。德國餐廳比較貴，比較便宜的是義大利餐廳。如果想要省錢，在超市也有很多選擇。</a:t>
            </a:r>
            <a:endParaRPr b="0" i="0" sz="1247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3" name="Google Shape;153;p8"/>
          <p:cNvSpPr txBox="1"/>
          <p:nvPr>
            <p:ph idx="12" type="sldNum"/>
          </p:nvPr>
        </p:nvSpPr>
        <p:spPr>
          <a:xfrm>
            <a:off x="2111929" y="7034823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9"/>
          <p:cNvGraphicFramePr/>
          <p:nvPr/>
        </p:nvGraphicFramePr>
        <p:xfrm>
          <a:off x="336995" y="136305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{0484D8D4-2658-4D64-A0A4-9D179BC513E8}</a:tableStyleId>
              </a:tblPr>
              <a:tblGrid>
                <a:gridCol w="2399075"/>
                <a:gridCol w="2399575"/>
              </a:tblGrid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Wo kann ich das kaufen?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我可以在哪裡買到這個？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Ich schaue mich nur um.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我只是看看。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Kann ich dies anprobieren?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我可以試穿嗎？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Wie viel kostet das?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這個多少錢？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Können Sie es billiger machen?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可以算便宜一點嗎？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Ich nehme das.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我要這個。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332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Können Sie das als Geschenk einpacken?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您可以把它包裝成禮物嗎？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</a:tbl>
          </a:graphicData>
        </a:graphic>
      </p:graphicFrame>
      <p:graphicFrame>
        <p:nvGraphicFramePr>
          <p:cNvPr id="159" name="Google Shape;159;p9"/>
          <p:cNvGraphicFramePr/>
          <p:nvPr/>
        </p:nvGraphicFramePr>
        <p:xfrm>
          <a:off x="295656" y="335619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{0484D8D4-2658-4D64-A0A4-9D179BC513E8}</a:tableStyleId>
              </a:tblPr>
              <a:tblGrid>
                <a:gridCol w="2399075"/>
                <a:gridCol w="2399575"/>
              </a:tblGrid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Mir geht es nicht gut.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我不舒服。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Gibt es hier eine Apotheke?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這裏有藥局嗎？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Ich habe....schmerzen.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我.....痛。（指著身體部位）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Hilfe!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救命！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9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Meine Tasche wurde </a:t>
                      </a:r>
                      <a:r>
                        <a:rPr lang="en-US" sz="1200" u="none" cap="none" strike="noStrike"/>
                        <a:t>gestohlen</a:t>
                      </a:r>
                      <a:r>
                        <a:rPr lang="en-US" sz="1100" u="none" cap="none" strike="noStrike"/>
                        <a:t>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我的包包被偷了！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Ich habe meine Kamera verloren.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我遺失了我的相機。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Ich rufe die Polizei.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我要叫警察。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</a:tbl>
          </a:graphicData>
        </a:graphic>
      </p:graphicFrame>
      <p:graphicFrame>
        <p:nvGraphicFramePr>
          <p:cNvPr id="160" name="Google Shape;160;p9"/>
          <p:cNvGraphicFramePr/>
          <p:nvPr/>
        </p:nvGraphicFramePr>
        <p:xfrm>
          <a:off x="315488" y="549393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{0484D8D4-2658-4D64-A0A4-9D179BC513E8}</a:tableStyleId>
              </a:tblPr>
              <a:tblGrid>
                <a:gridCol w="2399075"/>
                <a:gridCol w="2399575"/>
              </a:tblGrid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Alles Gute zum Geburtstag!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生日快樂！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Gratulation!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恭喜！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Viel Glück!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祝你好運！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Mahlzeit/ Guten Appetit.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祝好胃口！（吃飯前說的）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Gesundheit!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如同“Bless you”, 意思是健康。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Gute Besserung!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早日康復！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Einen schönen Tag/ Abend noch.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有個美好的一天/ 夜晚。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  <a:tr h="168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Alles Gute!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一切順利！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3475" marL="53475"/>
                </a:tc>
              </a:tr>
            </a:tbl>
          </a:graphicData>
        </a:graphic>
      </p:graphicFrame>
      <p:sp>
        <p:nvSpPr>
          <p:cNvPr id="161" name="Google Shape;161;p9"/>
          <p:cNvSpPr/>
          <p:nvPr/>
        </p:nvSpPr>
        <p:spPr>
          <a:xfrm>
            <a:off x="315488" y="509905"/>
            <a:ext cx="4820170" cy="743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35625" lIns="71275" spcFirstLastPara="1" rIns="71275" wrap="square" tIns="35625">
            <a:spAutoFit/>
          </a:bodyPr>
          <a:lstStyle/>
          <a:p>
            <a:pPr indent="-69278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1"/>
              <a:buFont typeface="Microsoft JhengHei"/>
              <a:buChar char="•"/>
            </a:pPr>
            <a:r>
              <a:rPr b="0" i="0" lang="en-US" sz="1091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德國的商店，星期日都不開店。星期六，少部分的店中午12點就關門了。所以要特別注意營業時間。在買水果時，攤販不喜歡顧客隨便揉捏水果。一般來說，只要門口貼有 Tax Free的貼紙，在同一家、同一天購物滿50歐元，有些店滿25歐元，即可退稅。</a:t>
            </a:r>
            <a:endParaRPr b="0" i="0" sz="1091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295655" y="2978010"/>
            <a:ext cx="2673350" cy="284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9184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7"/>
              <a:buFont typeface="Microsoft JhengHei"/>
              <a:buChar char="•"/>
            </a:pPr>
            <a:r>
              <a:rPr b="1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緊急情況：</a:t>
            </a:r>
            <a:endParaRPr b="1" i="0" sz="1247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291227" y="5028308"/>
            <a:ext cx="4798662" cy="452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47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祝福篇：</a:t>
            </a:r>
            <a:br>
              <a:rPr b="0" i="0" lang="en-US" sz="1091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en-US" sz="1091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德國人很習慣直接祝福對方。接受到別人的祝褔，就跟對方說聲“Danke!“</a:t>
            </a:r>
            <a:endParaRPr b="0" i="0" sz="1091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4" name="Google Shape;164;p9"/>
          <p:cNvSpPr txBox="1"/>
          <p:nvPr>
            <p:ph idx="12" type="sldNum"/>
          </p:nvPr>
        </p:nvSpPr>
        <p:spPr>
          <a:xfrm>
            <a:off x="2091037" y="7045231"/>
            <a:ext cx="1247563" cy="402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2018-06-11T03:14:20Z</dcterms:created>
  <dc:creator>P2105</dc:creator>
</cp:coreProperties>
</file>